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media/image70.jpg" ContentType="image/jpeg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7.xml" ContentType="application/vnd.openxmlformats-officedocument.presentationml.notesSlide+xml"/>
  <Override PartName="/ppt/media/image100.jpg" ContentType="image/jpeg"/>
  <Override PartName="/ppt/comments/comment3.xml" ContentType="application/vnd.openxmlformats-officedocument.presentationml.comments+xml"/>
  <Override PartName="/ppt/notesSlides/notesSlide18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omments/comment5.xml" ContentType="application/vnd.openxmlformats-officedocument.presentationml.comment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media/image129.jpg" ContentType="image/jpeg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</p:sldMasterIdLst>
  <p:notesMasterIdLst>
    <p:notesMasterId r:id="rId43"/>
  </p:notesMasterIdLst>
  <p:handoutMasterIdLst>
    <p:handoutMasterId r:id="rId44"/>
  </p:handoutMasterIdLst>
  <p:sldIdLst>
    <p:sldId id="279" r:id="rId2"/>
    <p:sldId id="257" r:id="rId3"/>
    <p:sldId id="260" r:id="rId4"/>
    <p:sldId id="344" r:id="rId5"/>
    <p:sldId id="388" r:id="rId6"/>
    <p:sldId id="430" r:id="rId7"/>
    <p:sldId id="259" r:id="rId8"/>
    <p:sldId id="426" r:id="rId9"/>
    <p:sldId id="348" r:id="rId10"/>
    <p:sldId id="349" r:id="rId11"/>
    <p:sldId id="350" r:id="rId12"/>
    <p:sldId id="427" r:id="rId13"/>
    <p:sldId id="415" r:id="rId14"/>
    <p:sldId id="400" r:id="rId15"/>
    <p:sldId id="273" r:id="rId16"/>
    <p:sldId id="402" r:id="rId17"/>
    <p:sldId id="444" r:id="rId18"/>
    <p:sldId id="403" r:id="rId19"/>
    <p:sldId id="404" r:id="rId20"/>
    <p:sldId id="394" r:id="rId21"/>
    <p:sldId id="422" r:id="rId22"/>
    <p:sldId id="276" r:id="rId23"/>
    <p:sldId id="405" r:id="rId24"/>
    <p:sldId id="429" r:id="rId25"/>
    <p:sldId id="406" r:id="rId26"/>
    <p:sldId id="407" r:id="rId27"/>
    <p:sldId id="408" r:id="rId28"/>
    <p:sldId id="441" r:id="rId29"/>
    <p:sldId id="409" r:id="rId30"/>
    <p:sldId id="412" r:id="rId31"/>
    <p:sldId id="440" r:id="rId32"/>
    <p:sldId id="423" r:id="rId33"/>
    <p:sldId id="399" r:id="rId34"/>
    <p:sldId id="433" r:id="rId35"/>
    <p:sldId id="434" r:id="rId36"/>
    <p:sldId id="435" r:id="rId37"/>
    <p:sldId id="424" r:id="rId38"/>
    <p:sldId id="269" r:id="rId39"/>
    <p:sldId id="390" r:id="rId40"/>
    <p:sldId id="436" r:id="rId41"/>
    <p:sldId id="428" r:id="rId42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529" userDrawn="1">
          <p15:clr>
            <a:srgbClr val="A4A3A4"/>
          </p15:clr>
        </p15:guide>
        <p15:guide id="3" pos="3749" userDrawn="1">
          <p15:clr>
            <a:srgbClr val="A4A3A4"/>
          </p15:clr>
        </p15:guide>
        <p15:guide id="4" pos="7537" userDrawn="1">
          <p15:clr>
            <a:srgbClr val="A4A3A4"/>
          </p15:clr>
        </p15:guide>
        <p15:guide id="5" orient="horz" pos="3543" userDrawn="1">
          <p15:clr>
            <a:srgbClr val="A4A3A4"/>
          </p15:clr>
        </p15:guide>
        <p15:guide id="8" orient="horz" pos="845" userDrawn="1">
          <p15:clr>
            <a:srgbClr val="A4A3A4"/>
          </p15:clr>
        </p15:guide>
        <p15:guide id="12" orient="horz" pos="2591" userDrawn="1">
          <p15:clr>
            <a:srgbClr val="A4A3A4"/>
          </p15:clr>
        </p15:guide>
        <p15:guide id="13" orient="horz" pos="2523" userDrawn="1">
          <p15:clr>
            <a:srgbClr val="A4A3A4"/>
          </p15:clr>
        </p15:guide>
        <p15:guide id="15" orient="horz" pos="3680" userDrawn="1">
          <p15:clr>
            <a:srgbClr val="A4A3A4"/>
          </p15:clr>
        </p15:guide>
        <p15:guide id="18" pos="143" userDrawn="1">
          <p15:clr>
            <a:srgbClr val="A4A3A4"/>
          </p15:clr>
        </p15:guide>
        <p15:guide id="19" pos="7151" userDrawn="1">
          <p15:clr>
            <a:srgbClr val="A4A3A4"/>
          </p15:clr>
        </p15:guide>
        <p15:guide id="20" pos="4861" userDrawn="1">
          <p15:clr>
            <a:srgbClr val="A4A3A4"/>
          </p15:clr>
        </p15:guide>
        <p15:guide id="21" pos="4974" userDrawn="1">
          <p15:clr>
            <a:srgbClr val="A4A3A4"/>
          </p15:clr>
        </p15:guide>
        <p15:guide id="22" pos="6017" userDrawn="1">
          <p15:clr>
            <a:srgbClr val="A4A3A4"/>
          </p15:clr>
        </p15:guide>
        <p15:guide id="23" pos="6108" userDrawn="1">
          <p15:clr>
            <a:srgbClr val="A4A3A4"/>
          </p15:clr>
        </p15:guide>
        <p15:guide id="24" orient="horz" pos="3838" userDrawn="1">
          <p15:clr>
            <a:srgbClr val="A4A3A4"/>
          </p15:clr>
        </p15:guide>
        <p15:guide id="25" orient="horz" pos="1366" userDrawn="1">
          <p15:clr>
            <a:srgbClr val="A4A3A4"/>
          </p15:clr>
        </p15:guide>
        <p15:guide id="26" pos="724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дрей Звегинцев" initials="АЗ" lastIdx="5" clrIdx="0">
    <p:extLst>
      <p:ext uri="{19B8F6BF-5375-455C-9EA6-DF929625EA0E}">
        <p15:presenceInfo xmlns:p15="http://schemas.microsoft.com/office/powerpoint/2012/main" userId="S-1-5-21-2558594636-1049348108-3534623064-440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843"/>
    <a:srgbClr val="9B3393"/>
    <a:srgbClr val="A7AF39"/>
    <a:srgbClr val="DDE5E8"/>
    <a:srgbClr val="808285"/>
    <a:srgbClr val="A13388"/>
    <a:srgbClr val="F8F8F8"/>
    <a:srgbClr val="000000"/>
    <a:srgbClr val="4D0630"/>
    <a:srgbClr val="B024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89302" autoAdjust="0"/>
  </p:normalViewPr>
  <p:slideViewPr>
    <p:cSldViewPr snapToGrid="0">
      <p:cViewPr varScale="1">
        <p:scale>
          <a:sx n="68" d="100"/>
          <a:sy n="68" d="100"/>
        </p:scale>
        <p:origin x="404" y="60"/>
      </p:cViewPr>
      <p:guideLst>
        <p:guide pos="529"/>
        <p:guide pos="3749"/>
        <p:guide pos="7537"/>
        <p:guide orient="horz" pos="3543"/>
        <p:guide orient="horz" pos="845"/>
        <p:guide orient="horz" pos="2591"/>
        <p:guide orient="horz" pos="2523"/>
        <p:guide orient="horz" pos="3680"/>
        <p:guide pos="143"/>
        <p:guide pos="7151"/>
        <p:guide pos="4861"/>
        <p:guide pos="4974"/>
        <p:guide pos="6017"/>
        <p:guide pos="6108"/>
        <p:guide orient="horz" pos="3838"/>
        <p:guide orient="horz" pos="1366"/>
        <p:guide pos="724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2-05T09:25:06.556" idx="5">
    <p:pos x="10" y="10"/>
    <p:text>Слайд изменен отделом метрологии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2-05T08:56:10.901" idx="4">
    <p:pos x="10" y="10"/>
    <p:text>Дополнительно указал поставку в ПАО "Газпром нефть"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2-05T08:55:45.023" idx="2">
    <p:pos x="10" y="10"/>
    <p:text>Добавил слайд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2-05T08:55:56.875" idx="3">
    <p:pos x="10" y="10"/>
    <p:text>Добавил примеры реализации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2-05T08:55:31.143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78.emf"/><Relationship Id="rId1" Type="http://schemas.openxmlformats.org/officeDocument/2006/relationships/image" Target="../media/image77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1.emf"/><Relationship Id="rId2" Type="http://schemas.openxmlformats.org/officeDocument/2006/relationships/image" Target="../media/image90.emf"/><Relationship Id="rId1" Type="http://schemas.openxmlformats.org/officeDocument/2006/relationships/image" Target="../media/image8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042D40A0-827C-4571-968A-93AA1EFA51F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8999266-3BAB-412A-95E8-9E6B39DA5A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2D559AA0-67C9-4A90-AADA-A68B62400B14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BE76A00-BB26-4FFF-BB07-E715CE0FFAC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7E84F39-041C-41F7-8675-BB1AD60BFF5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5AFF455F-C602-436F-8702-51A89652C7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6691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30EA969B-6F9D-4F4B-8B19-46FF350BD58D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1426" tIns="45713" rIns="91426" bIns="4571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3917E53B-53DF-4789-A33A-1DFF7F975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94755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3800" rtl="0" eaLnBrk="1" latinLnBrk="0" hangingPunct="1">
      <a:defRPr sz="1194" kern="1200">
        <a:solidFill>
          <a:schemeClr val="tx1"/>
        </a:solidFill>
        <a:latin typeface="+mn-lt"/>
        <a:ea typeface="+mn-ea"/>
        <a:cs typeface="+mn-cs"/>
      </a:defRPr>
    </a:lvl1pPr>
    <a:lvl2pPr marL="456900" algn="l" defTabSz="913800" rtl="0" eaLnBrk="1" latinLnBrk="0" hangingPunct="1">
      <a:defRPr sz="1194" kern="1200">
        <a:solidFill>
          <a:schemeClr val="tx1"/>
        </a:solidFill>
        <a:latin typeface="+mn-lt"/>
        <a:ea typeface="+mn-ea"/>
        <a:cs typeface="+mn-cs"/>
      </a:defRPr>
    </a:lvl2pPr>
    <a:lvl3pPr marL="913800" algn="l" defTabSz="913800" rtl="0" eaLnBrk="1" latinLnBrk="0" hangingPunct="1">
      <a:defRPr sz="1194" kern="1200">
        <a:solidFill>
          <a:schemeClr val="tx1"/>
        </a:solidFill>
        <a:latin typeface="+mn-lt"/>
        <a:ea typeface="+mn-ea"/>
        <a:cs typeface="+mn-cs"/>
      </a:defRPr>
    </a:lvl3pPr>
    <a:lvl4pPr marL="1370695" algn="l" defTabSz="913800" rtl="0" eaLnBrk="1" latinLnBrk="0" hangingPunct="1">
      <a:defRPr sz="1194" kern="1200">
        <a:solidFill>
          <a:schemeClr val="tx1"/>
        </a:solidFill>
        <a:latin typeface="+mn-lt"/>
        <a:ea typeface="+mn-ea"/>
        <a:cs typeface="+mn-cs"/>
      </a:defRPr>
    </a:lvl4pPr>
    <a:lvl5pPr marL="1827593" algn="l" defTabSz="913800" rtl="0" eaLnBrk="1" latinLnBrk="0" hangingPunct="1">
      <a:defRPr sz="1194" kern="1200">
        <a:solidFill>
          <a:schemeClr val="tx1"/>
        </a:solidFill>
        <a:latin typeface="+mn-lt"/>
        <a:ea typeface="+mn-ea"/>
        <a:cs typeface="+mn-cs"/>
      </a:defRPr>
    </a:lvl5pPr>
    <a:lvl6pPr marL="2284491" algn="l" defTabSz="913800" rtl="0" eaLnBrk="1" latinLnBrk="0" hangingPunct="1">
      <a:defRPr sz="1194" kern="1200">
        <a:solidFill>
          <a:schemeClr val="tx1"/>
        </a:solidFill>
        <a:latin typeface="+mn-lt"/>
        <a:ea typeface="+mn-ea"/>
        <a:cs typeface="+mn-cs"/>
      </a:defRPr>
    </a:lvl6pPr>
    <a:lvl7pPr marL="2741389" algn="l" defTabSz="913800" rtl="0" eaLnBrk="1" latinLnBrk="0" hangingPunct="1">
      <a:defRPr sz="1194" kern="1200">
        <a:solidFill>
          <a:schemeClr val="tx1"/>
        </a:solidFill>
        <a:latin typeface="+mn-lt"/>
        <a:ea typeface="+mn-ea"/>
        <a:cs typeface="+mn-cs"/>
      </a:defRPr>
    </a:lvl7pPr>
    <a:lvl8pPr marL="3198288" algn="l" defTabSz="913800" rtl="0" eaLnBrk="1" latinLnBrk="0" hangingPunct="1">
      <a:defRPr sz="1194" kern="1200">
        <a:solidFill>
          <a:schemeClr val="tx1"/>
        </a:solidFill>
        <a:latin typeface="+mn-lt"/>
        <a:ea typeface="+mn-ea"/>
        <a:cs typeface="+mn-cs"/>
      </a:defRPr>
    </a:lvl8pPr>
    <a:lvl9pPr marL="3655186" algn="l" defTabSz="913800" rtl="0" eaLnBrk="1" latinLnBrk="0" hangingPunct="1">
      <a:defRPr sz="119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948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933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330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568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0846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23986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9587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5408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4018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6850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6799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70468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1216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3478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267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3649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3047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7157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0050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7977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7029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3976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3702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68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65122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4393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1234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44791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18025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48046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78033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43629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93490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94309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68438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075814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49767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73249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01574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7E53B-53DF-4789-A33A-1DFF7F975D0C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591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F49B2-791D-4C13-903B-8052A87C554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433764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790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F49B2-791D-4C13-903B-8052A87C554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03929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054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055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F49B2-791D-4C13-903B-8052A87C554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517190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05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F49B2-791D-4C13-903B-8052A87C554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549527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F49B2-791D-4C13-903B-8052A87C554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640798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F49B2-791D-4C13-903B-8052A87C554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897368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F49B2-791D-4C13-903B-8052A87C554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187839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Титульный слайд"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550AA67-53FC-413C-886B-3E8745451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2000" y="130585"/>
            <a:ext cx="5040000" cy="582154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lnSpc>
                <a:spcPct val="100000"/>
              </a:lnSpc>
              <a:defRPr sz="3199" b="1">
                <a:solidFill>
                  <a:srgbClr val="153843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0497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Объект 42">
            <a:extLst>
              <a:ext uri="{FF2B5EF4-FFF2-40B4-BE49-F238E27FC236}">
                <a16:creationId xmlns:a16="http://schemas.microsoft.com/office/drawing/2014/main" id="{FE7067D8-FA70-4513-B0E8-A8A729ED892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54739" y="5358829"/>
            <a:ext cx="4952335" cy="5024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>
                <a:solidFill>
                  <a:srgbClr val="153843"/>
                </a:solidFill>
                <a:latin typeface="+mj-lt"/>
              </a:defRPr>
            </a:lvl1pPr>
          </a:lstStyle>
          <a:p>
            <a:r>
              <a:rPr lang="ru-RU" sz="2800" b="1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704511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4740" y="3270737"/>
            <a:ext cx="5040000" cy="29062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ru-RU" dirty="0"/>
              <a:t>Образец текста</a:t>
            </a:r>
            <a:endParaRPr lang="en-US" dirty="0"/>
          </a:p>
        </p:txBody>
      </p:sp>
      <p:sp>
        <p:nvSpPr>
          <p:cNvPr id="26" name="Заголовок 2">
            <a:extLst>
              <a:ext uri="{FF2B5EF4-FFF2-40B4-BE49-F238E27FC236}">
                <a16:creationId xmlns:a16="http://schemas.microsoft.com/office/drawing/2014/main" id="{E99FEE9E-5968-4C79-AA95-68A9B7351DB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54740" y="2663967"/>
            <a:ext cx="5040000" cy="433147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>
                <a:solidFill>
                  <a:srgbClr val="153843"/>
                </a:solidFill>
              </a:defRPr>
            </a:lvl1pPr>
          </a:lstStyle>
          <a:p>
            <a:r>
              <a:rPr lang="ru-RU" sz="2400" b="1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243895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958AB79-7FCF-462E-8324-220192BD8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4740" y="3270737"/>
            <a:ext cx="5040000" cy="29062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14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/>
              <a:t>Образец текста</a:t>
            </a:r>
            <a:endParaRPr lang="en-US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019CD33-3695-45E8-98FB-673E6F6D5F8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04003" y="3270737"/>
            <a:ext cx="5040000" cy="29062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14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/>
              <a:t>Образец текста</a:t>
            </a:r>
            <a:endParaRPr lang="en-US" dirty="0"/>
          </a:p>
        </p:txBody>
      </p:sp>
      <p:sp>
        <p:nvSpPr>
          <p:cNvPr id="27" name="Заголовок 2">
            <a:extLst>
              <a:ext uri="{FF2B5EF4-FFF2-40B4-BE49-F238E27FC236}">
                <a16:creationId xmlns:a16="http://schemas.microsoft.com/office/drawing/2014/main" id="{95545FFB-80A2-482A-86B8-0B1C6FA35B5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54740" y="2663967"/>
            <a:ext cx="5040000" cy="433147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>
                <a:solidFill>
                  <a:srgbClr val="153843"/>
                </a:solidFill>
              </a:defRPr>
            </a:lvl1pPr>
          </a:lstStyle>
          <a:p>
            <a:r>
              <a:rPr lang="ru-RU" sz="2400" b="1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7784279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CACEC58-755B-4578-A5D4-EFDCE6921F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115" y="3869535"/>
            <a:ext cx="5036631" cy="230834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14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/>
              <a:t>Образец текста</a:t>
            </a:r>
            <a:endParaRPr lang="en-US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9902039-C82E-43E1-9C26-970EFC37AB9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07374" y="3862284"/>
            <a:ext cx="5036631" cy="230834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14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/>
              <a:t>Образец текста</a:t>
            </a:r>
            <a:endParaRPr lang="en-US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0023760-430F-4A3B-A378-B410AEF23B9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58115" y="3212866"/>
            <a:ext cx="5036631" cy="4456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C5F98D9C-1131-4F9C-A97C-68F7262E7BF9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207374" y="3205614"/>
            <a:ext cx="5036631" cy="4456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0" name="Заголовок 2">
            <a:extLst>
              <a:ext uri="{FF2B5EF4-FFF2-40B4-BE49-F238E27FC236}">
                <a16:creationId xmlns:a16="http://schemas.microsoft.com/office/drawing/2014/main" id="{2F679A64-B98E-4986-A650-6F591202AFB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54740" y="2663967"/>
            <a:ext cx="5040000" cy="433147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>
                <a:solidFill>
                  <a:srgbClr val="153843"/>
                </a:solidFill>
              </a:defRPr>
            </a:lvl1pPr>
          </a:lstStyle>
          <a:p>
            <a:r>
              <a:rPr lang="ru-RU" sz="2400" b="1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341171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2628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F49B2-791D-4C13-903B-8052A87C5541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14B8993-2E57-68C0-4D02-D9B8B774C55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644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74" r:id="rId14"/>
    <p:sldLayoutId id="2147483676" r:id="rId15"/>
    <p:sldLayoutId id="2147483677" r:id="rId16"/>
    <p:sldLayoutId id="214748367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svg"/><Relationship Id="rId3" Type="http://schemas.openxmlformats.org/officeDocument/2006/relationships/image" Target="../media/image7.png"/><Relationship Id="rId7" Type="http://schemas.openxmlformats.org/officeDocument/2006/relationships/image" Target="../media/image11.svg"/><Relationship Id="rId12" Type="http://schemas.openxmlformats.org/officeDocument/2006/relationships/image" Target="../media/image16.png"/><Relationship Id="rId17" Type="http://schemas.openxmlformats.org/officeDocument/2006/relationships/image" Target="../media/image21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png"/><Relationship Id="rId15" Type="http://schemas.openxmlformats.org/officeDocument/2006/relationships/image" Target="../media/image19.svg"/><Relationship Id="rId10" Type="http://schemas.openxmlformats.org/officeDocument/2006/relationships/image" Target="../media/image14.png"/><Relationship Id="rId4" Type="http://schemas.openxmlformats.org/officeDocument/2006/relationships/image" Target="../media/image8.svg"/><Relationship Id="rId9" Type="http://schemas.openxmlformats.org/officeDocument/2006/relationships/image" Target="../media/image13.svg"/><Relationship Id="rId14" Type="http://schemas.openxmlformats.org/officeDocument/2006/relationships/image" Target="../media/image18.png"/></Relationships>
</file>

<file path=ppt/slides/_rels/slide3.xml.rels><?xml version="1.0" encoding="UTF-8" standalone="yes"?>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28.jp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2.emf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1.jpg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27.svg"/><Relationship Id="rId5" Type="http://schemas.openxmlformats.org/officeDocument/2006/relationships/image" Target="../media/image25.jpg"/><Relationship Id="rId15" Type="http://schemas.openxmlformats.org/officeDocument/2006/relationships/image" Target="../media/image30.jpeg"/><Relationship Id="rId10" Type="http://schemas.openxmlformats.org/officeDocument/2006/relationships/image" Target="../media/image26.png"/><Relationship Id="rId4" Type="http://schemas.openxmlformats.org/officeDocument/2006/relationships/image" Target="../media/image24.jpg"/><Relationship Id="rId9" Type="http://schemas.openxmlformats.org/officeDocument/2006/relationships/image" Target="../media/image23.emf"/><Relationship Id="rId14" Type="http://schemas.openxmlformats.org/officeDocument/2006/relationships/image" Target="../media/image29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18" Type="http://schemas.openxmlformats.org/officeDocument/2006/relationships/image" Target="../media/image46.png"/><Relationship Id="rId3" Type="http://schemas.openxmlformats.org/officeDocument/2006/relationships/image" Target="../media/image9.png"/><Relationship Id="rId21" Type="http://schemas.openxmlformats.org/officeDocument/2006/relationships/image" Target="../media/image49.jpe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4.png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24" Type="http://schemas.openxmlformats.org/officeDocument/2006/relationships/image" Target="../media/image52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23" Type="http://schemas.openxmlformats.org/officeDocument/2006/relationships/image" Target="../media/image51.jpeg"/><Relationship Id="rId10" Type="http://schemas.openxmlformats.org/officeDocument/2006/relationships/image" Target="../media/image38.png"/><Relationship Id="rId19" Type="http://schemas.openxmlformats.org/officeDocument/2006/relationships/image" Target="../media/image47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Relationship Id="rId22" Type="http://schemas.openxmlformats.org/officeDocument/2006/relationships/image" Target="../media/image5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3" Type="http://schemas.openxmlformats.org/officeDocument/2006/relationships/image" Target="../media/image9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6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svg"/><Relationship Id="rId18" Type="http://schemas.openxmlformats.org/officeDocument/2006/relationships/image" Target="../media/image68.png"/><Relationship Id="rId3" Type="http://schemas.openxmlformats.org/officeDocument/2006/relationships/image" Target="../media/image64.png"/><Relationship Id="rId21" Type="http://schemas.openxmlformats.org/officeDocument/2006/relationships/image" Target="../media/image71.png"/><Relationship Id="rId7" Type="http://schemas.openxmlformats.org/officeDocument/2006/relationships/image" Target="../media/image9.png"/><Relationship Id="rId12" Type="http://schemas.openxmlformats.org/officeDocument/2006/relationships/image" Target="../media/image16.png"/><Relationship Id="rId17" Type="http://schemas.openxmlformats.org/officeDocument/2006/relationships/image" Target="../media/image21.sv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0.png"/><Relationship Id="rId20" Type="http://schemas.openxmlformats.org/officeDocument/2006/relationships/image" Target="../media/image7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svg"/><Relationship Id="rId11" Type="http://schemas.openxmlformats.org/officeDocument/2006/relationships/image" Target="../media/image15.svg"/><Relationship Id="rId5" Type="http://schemas.openxmlformats.org/officeDocument/2006/relationships/image" Target="../media/image66.png"/><Relationship Id="rId15" Type="http://schemas.openxmlformats.org/officeDocument/2006/relationships/image" Target="../media/image19.svg"/><Relationship Id="rId10" Type="http://schemas.openxmlformats.org/officeDocument/2006/relationships/image" Target="../media/image14.png"/><Relationship Id="rId19" Type="http://schemas.openxmlformats.org/officeDocument/2006/relationships/image" Target="../media/image69.svg"/><Relationship Id="rId4" Type="http://schemas.openxmlformats.org/officeDocument/2006/relationships/image" Target="../media/image65.svg"/><Relationship Id="rId9" Type="http://schemas.openxmlformats.org/officeDocument/2006/relationships/image" Target="../media/image13.svg"/><Relationship Id="rId14" Type="http://schemas.openxmlformats.org/officeDocument/2006/relationships/image" Target="../media/image18.png"/><Relationship Id="rId22" Type="http://schemas.openxmlformats.org/officeDocument/2006/relationships/image" Target="../media/image7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svg"/><Relationship Id="rId13" Type="http://schemas.openxmlformats.org/officeDocument/2006/relationships/image" Target="../media/image14.png"/><Relationship Id="rId18" Type="http://schemas.openxmlformats.org/officeDocument/2006/relationships/image" Target="../media/image75.jpeg"/><Relationship Id="rId3" Type="http://schemas.openxmlformats.org/officeDocument/2006/relationships/image" Target="../media/image64.png"/><Relationship Id="rId7" Type="http://schemas.openxmlformats.org/officeDocument/2006/relationships/image" Target="../media/image73.png"/><Relationship Id="rId12" Type="http://schemas.openxmlformats.org/officeDocument/2006/relationships/image" Target="../media/image17.svg"/><Relationship Id="rId1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svg"/><Relationship Id="rId11" Type="http://schemas.openxmlformats.org/officeDocument/2006/relationships/image" Target="../media/image16.png"/><Relationship Id="rId5" Type="http://schemas.openxmlformats.org/officeDocument/2006/relationships/image" Target="../media/image66.png"/><Relationship Id="rId15" Type="http://schemas.openxmlformats.org/officeDocument/2006/relationships/image" Target="../media/image10.png"/><Relationship Id="rId10" Type="http://schemas.openxmlformats.org/officeDocument/2006/relationships/image" Target="../media/image13.svg"/><Relationship Id="rId4" Type="http://schemas.openxmlformats.org/officeDocument/2006/relationships/image" Target="../media/image65.svg"/><Relationship Id="rId9" Type="http://schemas.openxmlformats.org/officeDocument/2006/relationships/image" Target="../media/image12.png"/><Relationship Id="rId14" Type="http://schemas.openxmlformats.org/officeDocument/2006/relationships/image" Target="../media/image15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5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3.svg"/><Relationship Id="rId5" Type="http://schemas.openxmlformats.org/officeDocument/2006/relationships/image" Target="../media/image9.png"/><Relationship Id="rId10" Type="http://schemas.openxmlformats.org/officeDocument/2006/relationships/image" Target="../media/image12.png"/><Relationship Id="rId4" Type="http://schemas.openxmlformats.org/officeDocument/2006/relationships/image" Target="../media/image76.svg"/><Relationship Id="rId9" Type="http://schemas.openxmlformats.org/officeDocument/2006/relationships/image" Target="../media/image17.svg"/></Relationships>
</file>

<file path=ppt/slides/_rels/slide9.xml.rels><?xml version="1.0" encoding="UTF-8" standalone="yes"?>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21.svg"/><Relationship Id="rId18" Type="http://schemas.openxmlformats.org/officeDocument/2006/relationships/image" Target="../media/image16.png"/><Relationship Id="rId26" Type="http://schemas.openxmlformats.org/officeDocument/2006/relationships/image" Target="../media/image83.png"/><Relationship Id="rId3" Type="http://schemas.openxmlformats.org/officeDocument/2006/relationships/notesSlide" Target="../notesSlides/notesSlide9.xml"/><Relationship Id="rId21" Type="http://schemas.openxmlformats.org/officeDocument/2006/relationships/image" Target="../media/image19.svg"/><Relationship Id="rId7" Type="http://schemas.openxmlformats.org/officeDocument/2006/relationships/image" Target="../media/image78.emf"/><Relationship Id="rId12" Type="http://schemas.openxmlformats.org/officeDocument/2006/relationships/image" Target="../media/image20.png"/><Relationship Id="rId17" Type="http://schemas.openxmlformats.org/officeDocument/2006/relationships/image" Target="../media/image15.svg"/><Relationship Id="rId25" Type="http://schemas.openxmlformats.org/officeDocument/2006/relationships/image" Target="../media/image82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86.svg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27.svg"/><Relationship Id="rId24" Type="http://schemas.openxmlformats.org/officeDocument/2006/relationships/image" Target="../media/image81.png"/><Relationship Id="rId5" Type="http://schemas.openxmlformats.org/officeDocument/2006/relationships/image" Target="../media/image77.emf"/><Relationship Id="rId15" Type="http://schemas.openxmlformats.org/officeDocument/2006/relationships/image" Target="../media/image13.svg"/><Relationship Id="rId23" Type="http://schemas.openxmlformats.org/officeDocument/2006/relationships/image" Target="../media/image80.png"/><Relationship Id="rId28" Type="http://schemas.openxmlformats.org/officeDocument/2006/relationships/image" Target="../media/image85.png"/><Relationship Id="rId10" Type="http://schemas.openxmlformats.org/officeDocument/2006/relationships/image" Target="../media/image26.png"/><Relationship Id="rId19" Type="http://schemas.openxmlformats.org/officeDocument/2006/relationships/image" Target="../media/image17.svg"/><Relationship Id="rId31" Type="http://schemas.openxmlformats.org/officeDocument/2006/relationships/image" Target="../media/image88.jpg"/><Relationship Id="rId4" Type="http://schemas.openxmlformats.org/officeDocument/2006/relationships/oleObject" Target="../embeddings/oleObject3.bin"/><Relationship Id="rId9" Type="http://schemas.openxmlformats.org/officeDocument/2006/relationships/image" Target="../media/image79.emf"/><Relationship Id="rId14" Type="http://schemas.openxmlformats.org/officeDocument/2006/relationships/image" Target="../media/image12.png"/><Relationship Id="rId22" Type="http://schemas.openxmlformats.org/officeDocument/2006/relationships/image" Target="../media/image9.png"/><Relationship Id="rId27" Type="http://schemas.openxmlformats.org/officeDocument/2006/relationships/image" Target="../media/image84.svg"/><Relationship Id="rId30" Type="http://schemas.openxmlformats.org/officeDocument/2006/relationships/image" Target="../media/image87.jpg"/></Relationships>
</file>

<file path=ppt/slides/_rels/slide10.xml.rels><?xml version="1.0" encoding="UTF-8" standalone="yes"?>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84.svg"/><Relationship Id="rId18" Type="http://schemas.openxmlformats.org/officeDocument/2006/relationships/image" Target="../media/image12.png"/><Relationship Id="rId26" Type="http://schemas.openxmlformats.org/officeDocument/2006/relationships/image" Target="../media/image9.png"/><Relationship Id="rId3" Type="http://schemas.openxmlformats.org/officeDocument/2006/relationships/notesSlide" Target="../notesSlides/notesSlide10.xml"/><Relationship Id="rId21" Type="http://schemas.openxmlformats.org/officeDocument/2006/relationships/image" Target="../media/image15.svg"/><Relationship Id="rId7" Type="http://schemas.openxmlformats.org/officeDocument/2006/relationships/image" Target="../media/image90.emf"/><Relationship Id="rId12" Type="http://schemas.openxmlformats.org/officeDocument/2006/relationships/image" Target="../media/image83.png"/><Relationship Id="rId17" Type="http://schemas.openxmlformats.org/officeDocument/2006/relationships/image" Target="../media/image21.svg"/><Relationship Id="rId25" Type="http://schemas.openxmlformats.org/officeDocument/2006/relationships/image" Target="../media/image19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0.png"/><Relationship Id="rId20" Type="http://schemas.openxmlformats.org/officeDocument/2006/relationships/image" Target="../media/image14.png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82.svg"/><Relationship Id="rId24" Type="http://schemas.openxmlformats.org/officeDocument/2006/relationships/image" Target="../media/image18.png"/><Relationship Id="rId5" Type="http://schemas.openxmlformats.org/officeDocument/2006/relationships/image" Target="../media/image89.emf"/><Relationship Id="rId15" Type="http://schemas.openxmlformats.org/officeDocument/2006/relationships/image" Target="../media/image86.svg"/><Relationship Id="rId23" Type="http://schemas.openxmlformats.org/officeDocument/2006/relationships/image" Target="../media/image17.svg"/><Relationship Id="rId28" Type="http://schemas.openxmlformats.org/officeDocument/2006/relationships/image" Target="../media/image93.jpg"/><Relationship Id="rId10" Type="http://schemas.openxmlformats.org/officeDocument/2006/relationships/image" Target="../media/image81.png"/><Relationship Id="rId19" Type="http://schemas.openxmlformats.org/officeDocument/2006/relationships/image" Target="../media/image13.svg"/><Relationship Id="rId4" Type="http://schemas.openxmlformats.org/officeDocument/2006/relationships/oleObject" Target="../embeddings/oleObject6.bin"/><Relationship Id="rId9" Type="http://schemas.openxmlformats.org/officeDocument/2006/relationships/image" Target="../media/image91.emf"/><Relationship Id="rId14" Type="http://schemas.openxmlformats.org/officeDocument/2006/relationships/image" Target="../media/image85.png"/><Relationship Id="rId22" Type="http://schemas.openxmlformats.org/officeDocument/2006/relationships/image" Target="../media/image16.png"/><Relationship Id="rId27" Type="http://schemas.openxmlformats.org/officeDocument/2006/relationships/image" Target="../media/image92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.xml"/><Relationship Id="rId3" Type="http://schemas.openxmlformats.org/officeDocument/2006/relationships/image" Target="../media/image94.png"/><Relationship Id="rId7" Type="http://schemas.openxmlformats.org/officeDocument/2006/relationships/image" Target="../media/image9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9.svg"/><Relationship Id="rId3" Type="http://schemas.openxmlformats.org/officeDocument/2006/relationships/image" Target="../media/image5.png"/><Relationship Id="rId7" Type="http://schemas.openxmlformats.org/officeDocument/2006/relationships/image" Target="../media/image15.sv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3.svg"/><Relationship Id="rId5" Type="http://schemas.openxmlformats.org/officeDocument/2006/relationships/image" Target="../media/image9.png"/><Relationship Id="rId10" Type="http://schemas.openxmlformats.org/officeDocument/2006/relationships/image" Target="../media/image12.png"/><Relationship Id="rId4" Type="http://schemas.openxmlformats.org/officeDocument/2006/relationships/image" Target="../media/image76.svg"/><Relationship Id="rId9" Type="http://schemas.openxmlformats.org/officeDocument/2006/relationships/image" Target="../media/image1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76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5.png"/><Relationship Id="rId7" Type="http://schemas.openxmlformats.org/officeDocument/2006/relationships/image" Target="../media/image65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9.png"/><Relationship Id="rId4" Type="http://schemas.openxmlformats.org/officeDocument/2006/relationships/image" Target="../media/image76.svg"/><Relationship Id="rId9" Type="http://schemas.openxmlformats.org/officeDocument/2006/relationships/image" Target="../media/image67.svg"/></Relationships>
</file>

<file path=ppt/slides/_rels/slide15.xml.rels><?xml version="1.0" encoding="UTF-8" standalone="yes"?>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3.png"/><Relationship Id="rId3" Type="http://schemas.openxmlformats.org/officeDocument/2006/relationships/image" Target="../media/image5.png"/><Relationship Id="rId7" Type="http://schemas.openxmlformats.org/officeDocument/2006/relationships/image" Target="../media/image97.jpe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jpg"/><Relationship Id="rId11" Type="http://schemas.openxmlformats.org/officeDocument/2006/relationships/image" Target="../media/image35.png"/><Relationship Id="rId5" Type="http://schemas.openxmlformats.org/officeDocument/2006/relationships/image" Target="../media/image9.png"/><Relationship Id="rId10" Type="http://schemas.openxmlformats.org/officeDocument/2006/relationships/image" Target="../media/image38.png"/><Relationship Id="rId4" Type="http://schemas.openxmlformats.org/officeDocument/2006/relationships/image" Target="../media/image76.svg"/><Relationship Id="rId9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comments" Target="../comments/comment2.xml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7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11" Type="http://schemas.openxmlformats.org/officeDocument/2006/relationships/image" Target="../media/image26.png"/><Relationship Id="rId5" Type="http://schemas.openxmlformats.org/officeDocument/2006/relationships/image" Target="../media/image14.png"/><Relationship Id="rId10" Type="http://schemas.openxmlformats.org/officeDocument/2006/relationships/image" Target="../media/image98.jpeg"/><Relationship Id="rId4" Type="http://schemas.openxmlformats.org/officeDocument/2006/relationships/image" Target="../media/image13.svg"/><Relationship Id="rId9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3.xml"/><Relationship Id="rId5" Type="http://schemas.openxmlformats.org/officeDocument/2006/relationships/image" Target="../media/image9.png"/><Relationship Id="rId4" Type="http://schemas.openxmlformats.org/officeDocument/2006/relationships/image" Target="../media/image100.jpg"/></Relationships>
</file>

<file path=ppt/slides/_rels/slide18.xml.rels><?xml version="1.0" encoding="UTF-8" standalone="yes"?>
<Relationships xmlns="http://schemas.openxmlformats.org/package/2006/relationships"><Relationship Id="rId8" Type="http://schemas.openxmlformats.org/officeDocument/2006/relationships/image" Target="../media/image101.jpg"/><Relationship Id="rId3" Type="http://schemas.openxmlformats.org/officeDocument/2006/relationships/image" Target="../media/image6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svg"/><Relationship Id="rId11" Type="http://schemas.openxmlformats.org/officeDocument/2006/relationships/comments" Target="../comments/comment4.xml"/><Relationship Id="rId5" Type="http://schemas.openxmlformats.org/officeDocument/2006/relationships/image" Target="../media/image66.png"/><Relationship Id="rId10" Type="http://schemas.openxmlformats.org/officeDocument/2006/relationships/image" Target="../media/image27.svg"/><Relationship Id="rId4" Type="http://schemas.openxmlformats.org/officeDocument/2006/relationships/image" Target="../media/image65.svg"/><Relationship Id="rId9" Type="http://schemas.openxmlformats.org/officeDocument/2006/relationships/image" Target="../media/image26.png"/></Relationships>
</file>

<file path=ppt/slides/_rels/slide19.xml.rels><?xml version="1.0" encoding="UTF-8" standalone="yes"?>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svg"/><Relationship Id="rId3" Type="http://schemas.openxmlformats.org/officeDocument/2006/relationships/image" Target="../media/image9.png"/><Relationship Id="rId7" Type="http://schemas.openxmlformats.org/officeDocument/2006/relationships/image" Target="../media/image15.svg"/><Relationship Id="rId12" Type="http://schemas.openxmlformats.org/officeDocument/2006/relationships/image" Target="../media/image20.png"/><Relationship Id="rId17" Type="http://schemas.openxmlformats.org/officeDocument/2006/relationships/image" Target="../media/image27.sv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13.svg"/><Relationship Id="rId15" Type="http://schemas.openxmlformats.org/officeDocument/2006/relationships/image" Target="../media/image103.jpe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Relationship Id="rId14" Type="http://schemas.openxmlformats.org/officeDocument/2006/relationships/image" Target="../media/image102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5.xml"/><Relationship Id="rId3" Type="http://schemas.openxmlformats.org/officeDocument/2006/relationships/image" Target="../media/image9.png"/><Relationship Id="rId7" Type="http://schemas.openxmlformats.org/officeDocument/2006/relationships/image" Target="../media/image27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105.jpg"/><Relationship Id="rId4" Type="http://schemas.openxmlformats.org/officeDocument/2006/relationships/image" Target="../media/image10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76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svg"/><Relationship Id="rId13" Type="http://schemas.openxmlformats.org/officeDocument/2006/relationships/image" Target="../media/image16.png"/><Relationship Id="rId18" Type="http://schemas.openxmlformats.org/officeDocument/2006/relationships/image" Target="../media/image21.svg"/><Relationship Id="rId3" Type="http://schemas.openxmlformats.org/officeDocument/2006/relationships/image" Target="../media/image64.png"/><Relationship Id="rId21" Type="http://schemas.openxmlformats.org/officeDocument/2006/relationships/image" Target="../media/image27.svg"/><Relationship Id="rId7" Type="http://schemas.openxmlformats.org/officeDocument/2006/relationships/image" Target="../media/image106.png"/><Relationship Id="rId12" Type="http://schemas.openxmlformats.org/officeDocument/2006/relationships/image" Target="../media/image15.sv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19.sv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svg"/><Relationship Id="rId11" Type="http://schemas.openxmlformats.org/officeDocument/2006/relationships/image" Target="../media/image14.png"/><Relationship Id="rId5" Type="http://schemas.openxmlformats.org/officeDocument/2006/relationships/image" Target="../media/image66.png"/><Relationship Id="rId15" Type="http://schemas.openxmlformats.org/officeDocument/2006/relationships/image" Target="../media/image18.png"/><Relationship Id="rId10" Type="http://schemas.openxmlformats.org/officeDocument/2006/relationships/image" Target="../media/image13.svg"/><Relationship Id="rId19" Type="http://schemas.openxmlformats.org/officeDocument/2006/relationships/image" Target="../media/image9.png"/><Relationship Id="rId4" Type="http://schemas.openxmlformats.org/officeDocument/2006/relationships/image" Target="../media/image65.svg"/><Relationship Id="rId9" Type="http://schemas.openxmlformats.org/officeDocument/2006/relationships/image" Target="../media/image12.png"/><Relationship Id="rId14" Type="http://schemas.openxmlformats.org/officeDocument/2006/relationships/image" Target="../media/image17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20.png"/><Relationship Id="rId18" Type="http://schemas.openxmlformats.org/officeDocument/2006/relationships/image" Target="../media/image108.png"/><Relationship Id="rId3" Type="http://schemas.openxmlformats.org/officeDocument/2006/relationships/image" Target="../media/image66.png"/><Relationship Id="rId21" Type="http://schemas.openxmlformats.org/officeDocument/2006/relationships/image" Target="../media/image65.svg"/><Relationship Id="rId7" Type="http://schemas.openxmlformats.org/officeDocument/2006/relationships/image" Target="../media/image14.png"/><Relationship Id="rId12" Type="http://schemas.openxmlformats.org/officeDocument/2006/relationships/image" Target="../media/image19.svg"/><Relationship Id="rId17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69.svg"/><Relationship Id="rId20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68.png"/><Relationship Id="rId23" Type="http://schemas.openxmlformats.org/officeDocument/2006/relationships/image" Target="../media/image111.svg"/><Relationship Id="rId10" Type="http://schemas.openxmlformats.org/officeDocument/2006/relationships/image" Target="../media/image17.svg"/><Relationship Id="rId19" Type="http://schemas.openxmlformats.org/officeDocument/2006/relationships/image" Target="../media/image109.svg"/><Relationship Id="rId4" Type="http://schemas.openxmlformats.org/officeDocument/2006/relationships/image" Target="../media/image67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Relationship Id="rId22" Type="http://schemas.openxmlformats.org/officeDocument/2006/relationships/image" Target="../media/image110.png"/></Relationships>
</file>

<file path=ppt/slides/_rels/slide24.xml.rels><?xml version="1.0" encoding="UTF-8" standalone="yes"?>
<Relationships xmlns="http://schemas.openxmlformats.org/package/2006/relationships"><Relationship Id="rId8" Type="http://schemas.openxmlformats.org/officeDocument/2006/relationships/image" Target="../media/image112.jpeg"/><Relationship Id="rId3" Type="http://schemas.openxmlformats.org/officeDocument/2006/relationships/image" Target="../media/image6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svg"/><Relationship Id="rId5" Type="http://schemas.openxmlformats.org/officeDocument/2006/relationships/image" Target="../media/image64.png"/><Relationship Id="rId10" Type="http://schemas.openxmlformats.org/officeDocument/2006/relationships/image" Target="../media/image114.jpeg"/><Relationship Id="rId4" Type="http://schemas.openxmlformats.org/officeDocument/2006/relationships/image" Target="../media/image67.svg"/><Relationship Id="rId9" Type="http://schemas.openxmlformats.org/officeDocument/2006/relationships/image" Target="../media/image113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jpeg"/><Relationship Id="rId3" Type="http://schemas.openxmlformats.org/officeDocument/2006/relationships/image" Target="../media/image9.png"/><Relationship Id="rId7" Type="http://schemas.openxmlformats.org/officeDocument/2006/relationships/image" Target="../media/image11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26.xml.rels><?xml version="1.0" encoding="UTF-8" standalone="yes"?>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8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9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16.png"/><Relationship Id="rId18" Type="http://schemas.openxmlformats.org/officeDocument/2006/relationships/image" Target="../media/image80.png"/><Relationship Id="rId3" Type="http://schemas.openxmlformats.org/officeDocument/2006/relationships/notesSlide" Target="../notesSlides/notesSlide28.xml"/><Relationship Id="rId21" Type="http://schemas.openxmlformats.org/officeDocument/2006/relationships/image" Target="../media/image109.svg"/><Relationship Id="rId7" Type="http://schemas.openxmlformats.org/officeDocument/2006/relationships/image" Target="../media/image20.png"/><Relationship Id="rId12" Type="http://schemas.openxmlformats.org/officeDocument/2006/relationships/image" Target="../media/image15.svg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9.svg"/><Relationship Id="rId20" Type="http://schemas.openxmlformats.org/officeDocument/2006/relationships/image" Target="../media/image108.png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7.svg"/><Relationship Id="rId11" Type="http://schemas.openxmlformats.org/officeDocument/2006/relationships/image" Target="../media/image14.png"/><Relationship Id="rId5" Type="http://schemas.openxmlformats.org/officeDocument/2006/relationships/image" Target="../media/image26.png"/><Relationship Id="rId15" Type="http://schemas.openxmlformats.org/officeDocument/2006/relationships/image" Target="../media/image18.png"/><Relationship Id="rId10" Type="http://schemas.openxmlformats.org/officeDocument/2006/relationships/image" Target="../media/image13.svg"/><Relationship Id="rId19" Type="http://schemas.openxmlformats.org/officeDocument/2006/relationships/image" Target="../media/image121.png"/><Relationship Id="rId4" Type="http://schemas.openxmlformats.org/officeDocument/2006/relationships/image" Target="../media/image120.png"/><Relationship Id="rId9" Type="http://schemas.openxmlformats.org/officeDocument/2006/relationships/image" Target="../media/image12.png"/><Relationship Id="rId14" Type="http://schemas.openxmlformats.org/officeDocument/2006/relationships/image" Target="../media/image17.svg"/></Relationships>
</file>

<file path=ppt/slides/_rels/slide29.xml.rels><?xml version="1.0" encoding="UTF-8" standalone="yes"?>
<Relationships xmlns="http://schemas.openxmlformats.org/package/2006/relationships"><Relationship Id="rId8" Type="http://schemas.openxmlformats.org/officeDocument/2006/relationships/image" Target="../media/image124.jpg"/><Relationship Id="rId3" Type="http://schemas.openxmlformats.org/officeDocument/2006/relationships/image" Target="../media/image9.png"/><Relationship Id="rId7" Type="http://schemas.openxmlformats.org/officeDocument/2006/relationships/image" Target="../media/image12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jp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125.jpg"/></Relationships>
</file>

<file path=ppt/slides/_rels/slide30.xml.rels><?xml version="1.0" encoding="UTF-8" standalone="yes"?>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7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127.jpg"/><Relationship Id="rId4" Type="http://schemas.openxmlformats.org/officeDocument/2006/relationships/image" Target="../media/image126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9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76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jpeg"/><Relationship Id="rId3" Type="http://schemas.openxmlformats.org/officeDocument/2006/relationships/image" Target="../media/image130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2.png"/><Relationship Id="rId5" Type="http://schemas.openxmlformats.org/officeDocument/2006/relationships/image" Target="../media/image9.png"/><Relationship Id="rId4" Type="http://schemas.openxmlformats.org/officeDocument/2006/relationships/image" Target="../media/image131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134.png"/></Relationships>
</file>

<file path=ppt/slides/_rels/slide35.xml.rels><?xml version="1.0" encoding="UTF-8" standalone="yes"?>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9.png"/><Relationship Id="rId7" Type="http://schemas.openxmlformats.org/officeDocument/2006/relationships/image" Target="../media/image27.sv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136.jpg"/><Relationship Id="rId4" Type="http://schemas.openxmlformats.org/officeDocument/2006/relationships/image" Target="../media/image135.png"/><Relationship Id="rId9" Type="http://schemas.openxmlformats.org/officeDocument/2006/relationships/image" Target="../media/image80.png"/></Relationships>
</file>

<file path=ppt/slides/_rels/slide36.xml.rels><?xml version="1.0" encoding="UTF-8" standalone="yes"?>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135.png"/><Relationship Id="rId7" Type="http://schemas.openxmlformats.org/officeDocument/2006/relationships/image" Target="../media/image13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138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76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svg"/><Relationship Id="rId5" Type="http://schemas.openxmlformats.org/officeDocument/2006/relationships/image" Target="../media/image64.png"/><Relationship Id="rId4" Type="http://schemas.openxmlformats.org/officeDocument/2006/relationships/image" Target="../media/image135.png"/></Relationships>
</file>

<file path=ppt/slides/_rels/slide39.xml.rels><?xml version="1.0" encoding="UTF-8" standalone="yes"?>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image" Target="../media/image9.png"/><Relationship Id="rId7" Type="http://schemas.openxmlformats.org/officeDocument/2006/relationships/image" Target="../media/image65.sv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11" Type="http://schemas.openxmlformats.org/officeDocument/2006/relationships/image" Target="../media/image143.jpg"/><Relationship Id="rId5" Type="http://schemas.openxmlformats.org/officeDocument/2006/relationships/image" Target="../media/image140.jpeg"/><Relationship Id="rId10" Type="http://schemas.openxmlformats.org/officeDocument/2006/relationships/image" Target="../media/image52.png"/><Relationship Id="rId4" Type="http://schemas.openxmlformats.org/officeDocument/2006/relationships/image" Target="../media/image80.png"/><Relationship Id="rId9" Type="http://schemas.openxmlformats.org/officeDocument/2006/relationships/image" Target="../media/image142.png"/></Relationships>
</file>

<file path=ppt/slides/_rels/slide40.xml.rels><?xml version="1.0" encoding="UTF-8" standalone="yes"?>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135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65.svg"/><Relationship Id="rId10" Type="http://schemas.openxmlformats.org/officeDocument/2006/relationships/image" Target="../media/image145.jpg"/><Relationship Id="rId4" Type="http://schemas.openxmlformats.org/officeDocument/2006/relationships/image" Target="../media/image64.png"/><Relationship Id="rId9" Type="http://schemas.openxmlformats.org/officeDocument/2006/relationships/image" Target="../media/image14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7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\\MAIN1\tranzit\ГКС\ББ 2017\P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12191999" cy="4462706"/>
          </a:xfrm>
          <a:prstGeom prst="rect">
            <a:avLst/>
          </a:prstGeom>
          <a:noFill/>
        </p:spPr>
      </p:pic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E36BBD86-0CB9-9704-EC58-4DAE9A13B43E}"/>
              </a:ext>
            </a:extLst>
          </p:cNvPr>
          <p:cNvGrpSpPr/>
          <p:nvPr/>
        </p:nvGrpSpPr>
        <p:grpSpPr>
          <a:xfrm>
            <a:off x="8970974" y="167954"/>
            <a:ext cx="3126408" cy="807720"/>
            <a:chOff x="4011542" y="1213394"/>
            <a:chExt cx="2843323" cy="807720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13077324-DCDD-487A-BCE2-58FBF7C6EFE8}"/>
                </a:ext>
              </a:extLst>
            </p:cNvPr>
            <p:cNvSpPr/>
            <p:nvPr/>
          </p:nvSpPr>
          <p:spPr>
            <a:xfrm>
              <a:off x="4011542" y="1213394"/>
              <a:ext cx="2843323" cy="807720"/>
            </a:xfrm>
            <a:prstGeom prst="rect">
              <a:avLst/>
            </a:prstGeom>
            <a:solidFill>
              <a:srgbClr val="9B33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sz="1837" dirty="0">
                <a:solidFill>
                  <a:srgbClr val="9B3393"/>
                </a:solidFill>
              </a:endParaRPr>
            </a:p>
          </p:txBody>
        </p: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496D19AC-EAF6-49FD-B8B7-584FCB7624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148788" y="1277073"/>
              <a:ext cx="442666" cy="657675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978A937F-B1BA-DCF2-16F3-1BDF6D2C0985}"/>
              </a:ext>
            </a:extLst>
          </p:cNvPr>
          <p:cNvSpPr txBox="1"/>
          <p:nvPr/>
        </p:nvSpPr>
        <p:spPr>
          <a:xfrm>
            <a:off x="9080555" y="248648"/>
            <a:ext cx="2130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ИНЖИНИРИНГ</a:t>
            </a:r>
          </a:p>
          <a:p>
            <a:pPr algn="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ИСКУССТВО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982DD66-D01A-4D69-958B-CC876FF3CAA0}"/>
              </a:ext>
            </a:extLst>
          </p:cNvPr>
          <p:cNvSpPr txBox="1">
            <a:spLocks/>
          </p:cNvSpPr>
          <p:nvPr/>
        </p:nvSpPr>
        <p:spPr>
          <a:xfrm>
            <a:off x="1744448" y="4705025"/>
            <a:ext cx="8703103" cy="1955657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>
                <a:solidFill>
                  <a:srgbClr val="15384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>
                <a:solidFill>
                  <a:srgbClr val="9B3393"/>
                </a:solidFill>
                <a:latin typeface="PT Serif" panose="020A0603040505020204" pitchFamily="18" charset="-52"/>
              </a:rPr>
              <a:t>НАУЧНО-ПРОИЗВОДСТВЕННОЕ</a:t>
            </a:r>
          </a:p>
          <a:p>
            <a:pPr algn="ctr"/>
            <a:r>
              <a:rPr lang="ru-RU" sz="4000" dirty="0">
                <a:solidFill>
                  <a:srgbClr val="9B3393"/>
                </a:solidFill>
                <a:latin typeface="PT Serif" panose="020A0603040505020204" pitchFamily="18" charset="-52"/>
              </a:rPr>
              <a:t>ПРЕДПРИЯТИЕ «ГКС»</a:t>
            </a:r>
          </a:p>
        </p:txBody>
      </p:sp>
    </p:spTree>
    <p:extLst>
      <p:ext uri="{BB962C8B-B14F-4D97-AF65-F5344CB8AC3E}">
        <p14:creationId xmlns:p14="http://schemas.microsoft.com/office/powerpoint/2010/main" val="475855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33B1972-F587-03E8-3A2E-98DA5CA7EB4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4453" t="30693" r="16808" b="2372"/>
          <a:stretch/>
        </p:blipFill>
        <p:spPr>
          <a:xfrm>
            <a:off x="6744611" y="1746748"/>
            <a:ext cx="4713480" cy="470965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59540" y="684068"/>
            <a:ext cx="7638858" cy="18723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73760">
              <a:spcBef>
                <a:spcPts val="100"/>
              </a:spcBef>
            </a:pPr>
            <a:r>
              <a:rPr lang="ru-RU" sz="4000" b="1" spc="-5" dirty="0">
                <a:solidFill>
                  <a:srgbClr val="9B3393"/>
                </a:solidFill>
                <a:latin typeface="PT Serif" panose="020A0603040505020204" pitchFamily="18" charset="-52"/>
                <a:cs typeface="PT Serif"/>
              </a:rPr>
              <a:t>НАУЧНО-ПРОИЗВОДСТВЕННОЕ</a:t>
            </a:r>
            <a:endParaRPr lang="en-US" sz="4000" b="1" spc="-5" dirty="0">
              <a:solidFill>
                <a:srgbClr val="9B3393"/>
              </a:solidFill>
              <a:latin typeface="PT Serif" panose="020A0603040505020204" pitchFamily="18" charset="-52"/>
              <a:cs typeface="PT Serif"/>
            </a:endParaRPr>
          </a:p>
          <a:p>
            <a:pPr marL="12700" marR="873760">
              <a:spcBef>
                <a:spcPts val="100"/>
              </a:spcBef>
            </a:pPr>
            <a:r>
              <a:rPr lang="ru-RU" sz="4000" b="1" spc="-10" dirty="0">
                <a:solidFill>
                  <a:srgbClr val="9B3393"/>
                </a:solidFill>
                <a:latin typeface="PT Serif" panose="020A0603040505020204" pitchFamily="18" charset="-52"/>
                <a:cs typeface="PT Serif"/>
              </a:rPr>
              <a:t>ПРЕДПРИЯТИЕ</a:t>
            </a:r>
            <a:r>
              <a:rPr lang="ru-RU" sz="4000" b="1" spc="-25" dirty="0">
                <a:solidFill>
                  <a:srgbClr val="9B3393"/>
                </a:solidFill>
                <a:latin typeface="PT Serif" panose="020A0603040505020204" pitchFamily="18" charset="-52"/>
                <a:cs typeface="PT Serif"/>
              </a:rPr>
              <a:t> «ГКС»</a:t>
            </a:r>
            <a:endParaRPr lang="ru-RU" sz="4000" dirty="0">
              <a:solidFill>
                <a:srgbClr val="9B3393"/>
              </a:solidFill>
              <a:latin typeface="PT Serif" panose="020A0603040505020204" pitchFamily="18" charset="-52"/>
              <a:cs typeface="PT Serif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12E5663-4AF8-22D6-F14D-97E9BB8FB79A}"/>
              </a:ext>
            </a:extLst>
          </p:cNvPr>
          <p:cNvSpPr txBox="1"/>
          <p:nvPr/>
        </p:nvSpPr>
        <p:spPr>
          <a:xfrm>
            <a:off x="923511" y="2838448"/>
            <a:ext cx="467983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1300" b="1" spc="-5" dirty="0">
                <a:latin typeface="PT Sans" panose="020B0503020203020204" pitchFamily="34" charset="-52"/>
              </a:rPr>
              <a:t>НПП «ГКС» - инжиниринговая организация без </a:t>
            </a:r>
            <a:endParaRPr lang="en-US" sz="1300" b="1" spc="-5" dirty="0">
              <a:latin typeface="PT Sans" panose="020B0503020203020204" pitchFamily="34" charset="-52"/>
            </a:endParaRPr>
          </a:p>
          <a:p>
            <a:pPr>
              <a:spcBef>
                <a:spcPts val="600"/>
              </a:spcBef>
            </a:pPr>
            <a:r>
              <a:rPr lang="ru-RU" sz="1300" b="1" spc="-5" dirty="0">
                <a:latin typeface="PT Sans" panose="020B0503020203020204" pitchFamily="34" charset="-52"/>
              </a:rPr>
              <a:t>иностранного участия, создана в </a:t>
            </a:r>
            <a:r>
              <a:rPr lang="ru-RU" sz="1500" b="1" spc="-5" dirty="0">
                <a:solidFill>
                  <a:srgbClr val="9B3393"/>
                </a:solidFill>
                <a:latin typeface="PT Sans" panose="020B0503020203020204" pitchFamily="34" charset="-52"/>
              </a:rPr>
              <a:t>2006</a:t>
            </a:r>
            <a:r>
              <a:rPr lang="ru-RU" sz="1300" b="1" spc="-5" dirty="0">
                <a:solidFill>
                  <a:srgbClr val="9B3393"/>
                </a:solidFill>
                <a:latin typeface="PT Sans" panose="020B0503020203020204" pitchFamily="34" charset="-52"/>
              </a:rPr>
              <a:t>г. </a:t>
            </a:r>
          </a:p>
        </p:txBody>
      </p:sp>
      <p:sp>
        <p:nvSpPr>
          <p:cNvPr id="19" name="object 5"/>
          <p:cNvSpPr txBox="1"/>
          <p:nvPr/>
        </p:nvSpPr>
        <p:spPr>
          <a:xfrm>
            <a:off x="996039" y="3720686"/>
            <a:ext cx="4211406" cy="192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100"/>
              </a:spcBef>
            </a:pPr>
            <a:r>
              <a:rPr lang="ru-RU" sz="1300" b="1" dirty="0">
                <a:latin typeface="PT Sans" panose="020B0503020203020204" pitchFamily="34" charset="-52"/>
                <a:cs typeface="PT Sans"/>
              </a:rPr>
              <a:t>Численность работников составляет более </a:t>
            </a:r>
            <a:r>
              <a:rPr lang="ru-RU" sz="1500" b="1" dirty="0">
                <a:solidFill>
                  <a:srgbClr val="9B3393"/>
                </a:solidFill>
                <a:latin typeface="PT Sans" panose="020B0503020203020204" pitchFamily="34" charset="-52"/>
                <a:cs typeface="PT Sans"/>
              </a:rPr>
              <a:t>500</a:t>
            </a:r>
            <a:r>
              <a:rPr lang="ru-RU" sz="1300" b="1" dirty="0">
                <a:latin typeface="PT Sans" panose="020B0503020203020204" pitchFamily="34" charset="-52"/>
                <a:cs typeface="PT Sans"/>
              </a:rPr>
              <a:t> человек</a:t>
            </a:r>
          </a:p>
        </p:txBody>
      </p:sp>
      <p:sp>
        <p:nvSpPr>
          <p:cNvPr id="20" name="object 5"/>
          <p:cNvSpPr txBox="1"/>
          <p:nvPr/>
        </p:nvSpPr>
        <p:spPr>
          <a:xfrm>
            <a:off x="991601" y="4208539"/>
            <a:ext cx="4211406" cy="1967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100"/>
              </a:spcBef>
            </a:pPr>
            <a:r>
              <a:rPr lang="ru-RU" sz="1300" b="1" dirty="0">
                <a:latin typeface="PT Sans" panose="020B0503020203020204" pitchFamily="34" charset="-52"/>
                <a:cs typeface="PT Sans"/>
              </a:rPr>
              <a:t>Производственные базы в </a:t>
            </a:r>
            <a:r>
              <a:rPr lang="ru-RU" sz="1500" b="1" dirty="0">
                <a:solidFill>
                  <a:srgbClr val="9B3393"/>
                </a:solidFill>
                <a:latin typeface="PT Sans" panose="020B0503020203020204" pitchFamily="34" charset="-52"/>
                <a:cs typeface="PT Sans"/>
              </a:rPr>
              <a:t>г. Казани </a:t>
            </a:r>
            <a:r>
              <a:rPr lang="ru-RU" sz="1300" b="1" dirty="0">
                <a:latin typeface="PT Sans" panose="020B0503020203020204" pitchFamily="34" charset="-52"/>
                <a:cs typeface="PT Sans"/>
              </a:rPr>
              <a:t>и </a:t>
            </a:r>
            <a:r>
              <a:rPr lang="ru-RU" sz="1500" b="1" dirty="0">
                <a:solidFill>
                  <a:srgbClr val="9B3393"/>
                </a:solidFill>
                <a:latin typeface="PT Sans" panose="020B0503020203020204" pitchFamily="34" charset="-52"/>
                <a:cs typeface="PT Sans"/>
              </a:rPr>
              <a:t>г. Бугульме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12E5663-4AF8-22D6-F14D-97E9BB8FB79A}"/>
              </a:ext>
            </a:extLst>
          </p:cNvPr>
          <p:cNvSpPr txBox="1"/>
          <p:nvPr/>
        </p:nvSpPr>
        <p:spPr>
          <a:xfrm>
            <a:off x="900733" y="4732972"/>
            <a:ext cx="4284576" cy="2762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ts val="1400"/>
              </a:lnSpc>
              <a:spcBef>
                <a:spcPts val="100"/>
              </a:spcBef>
            </a:pPr>
            <a:r>
              <a:rPr lang="ru-RU" sz="1300" b="1" spc="-10" dirty="0">
                <a:latin typeface="PT Sans" panose="020B0503020203020204" pitchFamily="34" charset="-52"/>
              </a:rPr>
              <a:t>Среднегодовая выручка </a:t>
            </a:r>
            <a:r>
              <a:rPr lang="ru-RU" sz="1500" b="1" spc="-10" dirty="0">
                <a:solidFill>
                  <a:srgbClr val="9B3393"/>
                </a:solidFill>
                <a:latin typeface="PT Sans" panose="020B0503020203020204" pitchFamily="34" charset="-52"/>
              </a:rPr>
              <a:t>4,5-5 млрд.  руб.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12E5663-4AF8-22D6-F14D-97E9BB8FB79A}"/>
              </a:ext>
            </a:extLst>
          </p:cNvPr>
          <p:cNvSpPr txBox="1"/>
          <p:nvPr/>
        </p:nvSpPr>
        <p:spPr>
          <a:xfrm>
            <a:off x="937687" y="5357048"/>
            <a:ext cx="4284576" cy="271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ts val="1400"/>
              </a:lnSpc>
              <a:spcBef>
                <a:spcPts val="100"/>
              </a:spcBef>
            </a:pPr>
            <a:r>
              <a:rPr lang="ru-RU" sz="1300" b="1" spc="-10" dirty="0">
                <a:latin typeface="PT Sans" panose="020B0503020203020204" pitchFamily="34" charset="-52"/>
              </a:rPr>
              <a:t>Более </a:t>
            </a:r>
            <a:r>
              <a:rPr lang="ru-RU" sz="1500" b="1" spc="-10" dirty="0">
                <a:solidFill>
                  <a:srgbClr val="9B3393"/>
                </a:solidFill>
                <a:latin typeface="PT Sans" panose="020B0503020203020204" pitchFamily="34" charset="-52"/>
              </a:rPr>
              <a:t>1500</a:t>
            </a:r>
            <a:r>
              <a:rPr lang="ru-RU" sz="1300" b="1" spc="-10" dirty="0">
                <a:latin typeface="PT Sans" panose="020B0503020203020204" pitchFamily="34" charset="-52"/>
              </a:rPr>
              <a:t> реализованных проектов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45440" y="509931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600"/>
              </a:spcBef>
            </a:pPr>
            <a:endParaRPr lang="ru-RU" sz="1200" b="1" spc="-5" dirty="0">
              <a:solidFill>
                <a:srgbClr val="F8F8F8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12E5663-4AF8-22D6-F14D-97E9BB8FB79A}"/>
              </a:ext>
            </a:extLst>
          </p:cNvPr>
          <p:cNvSpPr txBox="1"/>
          <p:nvPr/>
        </p:nvSpPr>
        <p:spPr>
          <a:xfrm>
            <a:off x="7690014" y="5992520"/>
            <a:ext cx="4284576" cy="271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ts val="1400"/>
              </a:lnSpc>
              <a:spcBef>
                <a:spcPts val="100"/>
              </a:spcBef>
            </a:pPr>
            <a:r>
              <a:rPr lang="ru-RU" sz="1200" b="1" spc="-10" dirty="0">
                <a:solidFill>
                  <a:schemeClr val="bg1"/>
                </a:solidFill>
                <a:latin typeface="Bahnschrift SemiBold" panose="020B0502040204020203" pitchFamily="34" charset="0"/>
              </a:rPr>
              <a:t>Головной офис НПП «ГКС», г. Казань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21497E49-5F85-F615-F0AC-443676FE1E79}"/>
              </a:ext>
            </a:extLst>
          </p:cNvPr>
          <p:cNvPicPr/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69047" b="31707"/>
          <a:stretch/>
        </p:blipFill>
        <p:spPr bwMode="auto">
          <a:xfrm>
            <a:off x="7563933" y="5880414"/>
            <a:ext cx="252162" cy="2667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A0641DB0-497F-486E-DB11-763838044CAA}"/>
              </a:ext>
            </a:extLst>
          </p:cNvPr>
          <p:cNvSpPr/>
          <p:nvPr/>
        </p:nvSpPr>
        <p:spPr>
          <a:xfrm>
            <a:off x="6744611" y="6460081"/>
            <a:ext cx="4713480" cy="100841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A0641DB0-497F-486E-DB11-763838044CAA}"/>
              </a:ext>
            </a:extLst>
          </p:cNvPr>
          <p:cNvSpPr/>
          <p:nvPr/>
        </p:nvSpPr>
        <p:spPr>
          <a:xfrm rot="18326830">
            <a:off x="6585299" y="1783670"/>
            <a:ext cx="368677" cy="152453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A0641DB0-497F-486E-DB11-763838044CAA}"/>
              </a:ext>
            </a:extLst>
          </p:cNvPr>
          <p:cNvSpPr/>
          <p:nvPr/>
        </p:nvSpPr>
        <p:spPr>
          <a:xfrm rot="16200000">
            <a:off x="4390525" y="4196440"/>
            <a:ext cx="4602808" cy="140893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A0641DB0-497F-486E-DB11-763838044CAA}"/>
              </a:ext>
            </a:extLst>
          </p:cNvPr>
          <p:cNvSpPr/>
          <p:nvPr/>
        </p:nvSpPr>
        <p:spPr>
          <a:xfrm>
            <a:off x="6818747" y="1672373"/>
            <a:ext cx="4639041" cy="110061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A0641DB0-497F-486E-DB11-763838044CAA}"/>
              </a:ext>
            </a:extLst>
          </p:cNvPr>
          <p:cNvSpPr/>
          <p:nvPr/>
        </p:nvSpPr>
        <p:spPr>
          <a:xfrm rot="16200000">
            <a:off x="9071547" y="4058615"/>
            <a:ext cx="4895918" cy="123433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D2EC1A66-BCC7-C842-7C7D-01B600DE97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9540" y="2890786"/>
            <a:ext cx="241784" cy="24178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C5EA5018-D072-C31F-4458-822E5F68DC0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59540" y="3671262"/>
            <a:ext cx="241784" cy="241784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3A9D4341-1E4F-6541-D028-7F4118B401B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59540" y="4183827"/>
            <a:ext cx="257903" cy="241784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3D8C8823-EEC8-7371-000E-49105C8C663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57141" y="4732972"/>
            <a:ext cx="274022" cy="241784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765BDB34-EAD9-9927-0CDE-A35A2D74DE6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97812" y="5357048"/>
            <a:ext cx="252253" cy="2396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08963" y="1388660"/>
            <a:ext cx="1219199" cy="170687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67356" y="1388660"/>
            <a:ext cx="1219199" cy="1725167"/>
          </a:xfrm>
          <a:prstGeom prst="rect">
            <a:avLst/>
          </a:prstGeom>
        </p:spPr>
      </p:pic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48A48035-62BE-4B88-903F-0752708D77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1677706"/>
              </p:ext>
            </p:extLst>
          </p:nvPr>
        </p:nvGraphicFramePr>
        <p:xfrm>
          <a:off x="8571151" y="3199261"/>
          <a:ext cx="1219271" cy="17251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6" name="Acrobat Document" r:id="rId6" imgW="4533427" imgH="6415597" progId="Acrobat.Document.DC">
                  <p:embed/>
                </p:oleObj>
              </mc:Choice>
              <mc:Fallback>
                <p:oleObj name="Acrobat Document" r:id="rId6" imgW="4533427" imgH="6415597" progId="Acrobat.Document.DC">
                  <p:embed/>
                  <p:pic>
                    <p:nvPicPr>
                      <p:cNvPr id="2" name="Объект 1">
                        <a:extLst>
                          <a:ext uri="{FF2B5EF4-FFF2-40B4-BE49-F238E27FC236}">
                            <a16:creationId xmlns:a16="http://schemas.microsoft.com/office/drawing/2014/main" id="{48A48035-62BE-4B88-903F-0752708D77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571151" y="3199261"/>
                        <a:ext cx="1219271" cy="17251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9D375E03-8232-4E49-82AB-C66B72F85A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8827701"/>
              </p:ext>
            </p:extLst>
          </p:nvPr>
        </p:nvGraphicFramePr>
        <p:xfrm>
          <a:off x="7595726" y="5036702"/>
          <a:ext cx="1219272" cy="16547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7" name="Acrobat Document" r:id="rId8" imgW="4533427" imgH="6415597" progId="Acrobat.Document.DC">
                  <p:embed/>
                </p:oleObj>
              </mc:Choice>
              <mc:Fallback>
                <p:oleObj name="Acrobat Document" r:id="rId8" imgW="4533427" imgH="6415597" progId="Acrobat.Document.DC">
                  <p:embed/>
                  <p:pic>
                    <p:nvPicPr>
                      <p:cNvPr id="4" name="Объект 3">
                        <a:extLst>
                          <a:ext uri="{FF2B5EF4-FFF2-40B4-BE49-F238E27FC236}">
                            <a16:creationId xmlns:a16="http://schemas.microsoft.com/office/drawing/2014/main" id="{9D375E03-8232-4E49-82AB-C66B72F85A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595726" y="5036702"/>
                        <a:ext cx="1219272" cy="16547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D2A1D29-ADFB-3729-31B2-487535F7CF6E}"/>
              </a:ext>
            </a:extLst>
          </p:cNvPr>
          <p:cNvSpPr txBox="1"/>
          <p:nvPr/>
        </p:nvSpPr>
        <p:spPr>
          <a:xfrm>
            <a:off x="729756" y="721349"/>
            <a:ext cx="5740013" cy="1259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873760">
              <a:lnSpc>
                <a:spcPts val="4500"/>
              </a:lnSpc>
              <a:spcBef>
                <a:spcPts val="100"/>
              </a:spcBef>
            </a:pPr>
            <a:r>
              <a:rPr lang="ru-RU" sz="3600" b="1" spc="-5" dirty="0">
                <a:solidFill>
                  <a:srgbClr val="A13388"/>
                </a:solidFill>
                <a:latin typeface="PT Serif" panose="020A0603040505020204" pitchFamily="18" charset="-52"/>
              </a:rPr>
              <a:t>ЛИЦЕНЗИИ</a:t>
            </a:r>
          </a:p>
          <a:p>
            <a:pPr marL="12700" marR="873760">
              <a:lnSpc>
                <a:spcPts val="4500"/>
              </a:lnSpc>
              <a:spcBef>
                <a:spcPts val="100"/>
              </a:spcBef>
            </a:pPr>
            <a:r>
              <a:rPr lang="ru-RU" sz="3600" b="1" spc="-5" dirty="0">
                <a:solidFill>
                  <a:srgbClr val="A13388"/>
                </a:solidFill>
                <a:latin typeface="PT Serif" panose="020A0603040505020204" pitchFamily="18" charset="-52"/>
              </a:rPr>
              <a:t>И СЕРТИФИКАТЫ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AB679F-853E-DF6A-DC79-53B883A273E1}"/>
              </a:ext>
            </a:extLst>
          </p:cNvPr>
          <p:cNvSpPr txBox="1"/>
          <p:nvPr/>
        </p:nvSpPr>
        <p:spPr>
          <a:xfrm>
            <a:off x="1278927" y="2221450"/>
            <a:ext cx="5487633" cy="752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459740">
              <a:lnSpc>
                <a:spcPct val="110000"/>
              </a:lnSpc>
              <a:spcBef>
                <a:spcPts val="1910"/>
              </a:spcBef>
            </a:pPr>
            <a:r>
              <a:rPr lang="ru-RU" sz="1300" b="1" spc="-10" dirty="0">
                <a:latin typeface="PT Sans" panose="020B0503020203020204" pitchFamily="34" charset="-52"/>
              </a:rPr>
              <a:t>НПП «ГКС» обладает полным перечнем лицензий и сертификатов,  необходимых для осуществления всего комплекса оказываемых работ.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3429231-DD9D-4C02-57F4-7D0762EDE33F}"/>
              </a:ext>
            </a:extLst>
          </p:cNvPr>
          <p:cNvSpPr/>
          <p:nvPr/>
        </p:nvSpPr>
        <p:spPr>
          <a:xfrm>
            <a:off x="859247" y="2383801"/>
            <a:ext cx="408267" cy="5965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FF0FB16-E7F9-D442-5208-08E3B11198F4}"/>
              </a:ext>
            </a:extLst>
          </p:cNvPr>
          <p:cNvSpPr txBox="1"/>
          <p:nvPr/>
        </p:nvSpPr>
        <p:spPr>
          <a:xfrm>
            <a:off x="1236412" y="5807348"/>
            <a:ext cx="5318392" cy="5324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5880">
              <a:lnSpc>
                <a:spcPct val="110000"/>
              </a:lnSpc>
              <a:spcBef>
                <a:spcPts val="5"/>
              </a:spcBef>
            </a:pPr>
            <a:r>
              <a:rPr lang="ru-RU" sz="1300" b="1" spc="-10" dirty="0">
                <a:latin typeface="PT Sans" panose="020B0503020203020204" pitchFamily="34" charset="-52"/>
              </a:rPr>
              <a:t>Предприятие лицензировано ФСТЭК на проектирование средств и систем информатизации, защиты и  обработки информации.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2B123D-5536-C4C6-4028-EDBE2057BB2B}"/>
              </a:ext>
            </a:extLst>
          </p:cNvPr>
          <p:cNvSpPr txBox="1"/>
          <p:nvPr/>
        </p:nvSpPr>
        <p:spPr>
          <a:xfrm>
            <a:off x="1260853" y="4217609"/>
            <a:ext cx="5293951" cy="752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indent="-635">
              <a:lnSpc>
                <a:spcPct val="110000"/>
              </a:lnSpc>
            </a:pPr>
            <a:r>
              <a:rPr lang="ru-RU" sz="1300" b="1" spc="-10" dirty="0">
                <a:latin typeface="PT Sans" panose="020B0503020203020204" pitchFamily="34" charset="-52"/>
              </a:rPr>
              <a:t>Система экологического менеджмента отвечает существующим требованиям  стандарта ISO 14001 и подтверждена соответствующим сертификатом.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9E36239-98BB-1051-B9A5-AB04ADA1BED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366112" y="6592831"/>
            <a:ext cx="781050" cy="4762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2AC76F51-74BE-4489-343A-77984B0723D2}"/>
              </a:ext>
            </a:extLst>
          </p:cNvPr>
          <p:cNvSpPr txBox="1"/>
          <p:nvPr/>
        </p:nvSpPr>
        <p:spPr>
          <a:xfrm>
            <a:off x="10406501" y="304504"/>
            <a:ext cx="1673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chemeClr val="bg1"/>
                </a:solidFill>
              </a:rPr>
              <a:t>Общество с ограниченной</a:t>
            </a:r>
            <a:endParaRPr lang="en-US" sz="800" dirty="0">
              <a:solidFill>
                <a:schemeClr val="bg1"/>
              </a:solidFill>
            </a:endParaRPr>
          </a:p>
          <a:p>
            <a:r>
              <a:rPr lang="ru-RU" sz="800" dirty="0">
                <a:solidFill>
                  <a:schemeClr val="bg1"/>
                </a:solidFill>
              </a:rPr>
              <a:t>ответственностью</a:t>
            </a:r>
          </a:p>
          <a:p>
            <a:r>
              <a:rPr lang="ru-RU" sz="800" dirty="0">
                <a:solidFill>
                  <a:schemeClr val="bg1"/>
                </a:solidFill>
              </a:rPr>
              <a:t>Научно-производственное</a:t>
            </a:r>
            <a:endParaRPr lang="en-US" sz="800" dirty="0">
              <a:solidFill>
                <a:schemeClr val="bg1"/>
              </a:solidFill>
            </a:endParaRPr>
          </a:p>
          <a:p>
            <a:r>
              <a:rPr lang="ru-RU" sz="800" dirty="0">
                <a:solidFill>
                  <a:schemeClr val="bg1"/>
                </a:solidFill>
              </a:rPr>
              <a:t>предприятие «ГКС»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32952" y="4964600"/>
            <a:ext cx="1185083" cy="172516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08963" y="3218115"/>
            <a:ext cx="1219199" cy="1706879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294220" y="2972878"/>
            <a:ext cx="547234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НПП «ГКС» обладает необходимыми свидетельствами СРО для проектных и строительно-монтажных работ на особо опасных объектах капитального строительства в качестве генерального проектировщика и генерального подрядчика.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278927" y="3853653"/>
            <a:ext cx="6096000" cy="2923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В 2023г. получена лицензия ФСБ на криптографию (шифрование).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B3429231-DD9D-4C02-57F4-7D0762EDE33F}"/>
              </a:ext>
            </a:extLst>
          </p:cNvPr>
          <p:cNvSpPr/>
          <p:nvPr/>
        </p:nvSpPr>
        <p:spPr>
          <a:xfrm>
            <a:off x="859247" y="3074700"/>
            <a:ext cx="408267" cy="5965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3429231-DD9D-4C02-57F4-7D0762EDE33F}"/>
              </a:ext>
            </a:extLst>
          </p:cNvPr>
          <p:cNvSpPr/>
          <p:nvPr/>
        </p:nvSpPr>
        <p:spPr>
          <a:xfrm>
            <a:off x="859247" y="4388686"/>
            <a:ext cx="408267" cy="5965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B3429231-DD9D-4C02-57F4-7D0762EDE33F}"/>
              </a:ext>
            </a:extLst>
          </p:cNvPr>
          <p:cNvSpPr/>
          <p:nvPr/>
        </p:nvSpPr>
        <p:spPr>
          <a:xfrm>
            <a:off x="859247" y="5948445"/>
            <a:ext cx="408267" cy="5965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B3429231-DD9D-4C02-57F4-7D0762EDE33F}"/>
              </a:ext>
            </a:extLst>
          </p:cNvPr>
          <p:cNvSpPr/>
          <p:nvPr/>
        </p:nvSpPr>
        <p:spPr>
          <a:xfrm>
            <a:off x="870660" y="5169634"/>
            <a:ext cx="408267" cy="5965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249382" y="5038404"/>
            <a:ext cx="6096000" cy="740203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 marR="26034">
              <a:lnSpc>
                <a:spcPct val="110000"/>
              </a:lnSpc>
            </a:pPr>
            <a:r>
              <a:rPr lang="ru-RU" sz="1300" b="1" spc="-10" dirty="0">
                <a:latin typeface="PT Sans" panose="020B0503020203020204" pitchFamily="34" charset="-52"/>
              </a:rPr>
              <a:t>С 2006 года в НПП «ГКС» функционирует система менеджмента качества, которая  отражает политику и стратегическое решение компании по постоянному  улучшению качества продукции и услуг на всех этапах деятельности.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B3429231-DD9D-4C02-57F4-7D0762EDE33F}"/>
              </a:ext>
            </a:extLst>
          </p:cNvPr>
          <p:cNvSpPr/>
          <p:nvPr/>
        </p:nvSpPr>
        <p:spPr>
          <a:xfrm>
            <a:off x="853299" y="3942062"/>
            <a:ext cx="408267" cy="5965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93" name="Picture 769" descr="Осуществление деятельности в области использования источников ионизирующего излучения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2003" y="1373439"/>
            <a:ext cx="1216232" cy="172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233411" y="3218116"/>
            <a:ext cx="1230094" cy="16821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B7AF264-0798-9E90-D879-3AC7ABBBAC47}"/>
              </a:ext>
            </a:extLst>
          </p:cNvPr>
          <p:cNvSpPr txBox="1"/>
          <p:nvPr/>
        </p:nvSpPr>
        <p:spPr>
          <a:xfrm>
            <a:off x="939332" y="836144"/>
            <a:ext cx="6180880" cy="644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873760">
              <a:lnSpc>
                <a:spcPts val="4500"/>
              </a:lnSpc>
              <a:spcBef>
                <a:spcPts val="100"/>
              </a:spcBef>
            </a:pPr>
            <a:r>
              <a:rPr lang="ru-RU" sz="3600" b="1" spc="-5" dirty="0">
                <a:solidFill>
                  <a:srgbClr val="A13388"/>
                </a:solidFill>
                <a:latin typeface="PT Serif" panose="020A0603040505020204" pitchFamily="18" charset="-52"/>
              </a:rPr>
              <a:t>НАШИ ЗАКАЗЧИКИ</a:t>
            </a: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CBD653F-4EB9-4A2B-8AAA-18ED143502A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8502" y="4362552"/>
            <a:ext cx="1372465" cy="294099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6DCE8571-62B8-43BD-977D-A4F93791F11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4674" y="5709037"/>
            <a:ext cx="1014905" cy="541615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6B0144DF-6E5F-463D-80A7-15078DE4D3F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9772" y="4440892"/>
            <a:ext cx="987834" cy="156819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BA5A7009-837A-480D-860F-9008E4C3F5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51" y="4365079"/>
            <a:ext cx="1363380" cy="38756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626B4516-03A7-AD74-C828-A9D091EA7353}"/>
              </a:ext>
            </a:extLst>
          </p:cNvPr>
          <p:cNvSpPr txBox="1"/>
          <p:nvPr/>
        </p:nvSpPr>
        <p:spPr>
          <a:xfrm>
            <a:off x="6089681" y="2111641"/>
            <a:ext cx="397622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b="1" spc="-10" dirty="0">
                <a:latin typeface="PT Sans" panose="020B0503020203020204" pitchFamily="34" charset="-52"/>
              </a:rPr>
              <a:t>На сегодняшний день </a:t>
            </a:r>
            <a:r>
              <a:rPr lang="ru-RU" sz="1300" b="1" spc="-10" dirty="0" err="1">
                <a:latin typeface="PT Sans" panose="020B0503020203020204" pitchFamily="34" charset="-52"/>
              </a:rPr>
              <a:t>референц</a:t>
            </a:r>
            <a:r>
              <a:rPr lang="ru-RU" sz="1300" b="1" spc="-10" dirty="0">
                <a:latin typeface="PT Sans" panose="020B0503020203020204" pitchFamily="34" charset="-52"/>
              </a:rPr>
              <a:t>-лист НПП «ГКС» содержит более 1500 успешно выполненных проектов поставки систем измерения, блочного оборудования и автоматизированных систем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407E740-A648-07B0-E692-88ED34D78B81}"/>
              </a:ext>
            </a:extLst>
          </p:cNvPr>
          <p:cNvSpPr txBox="1"/>
          <p:nvPr/>
        </p:nvSpPr>
        <p:spPr>
          <a:xfrm>
            <a:off x="1328199" y="2116036"/>
            <a:ext cx="3976220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b="1" spc="-10" dirty="0">
                <a:latin typeface="PT Sans" panose="020B0503020203020204" pitchFamily="34" charset="-52"/>
              </a:rPr>
              <a:t>НПП «ГКС» имеет многолетний опыт реализации проектов для ведущих предприятий России. </a:t>
            </a:r>
          </a:p>
          <a:p>
            <a:r>
              <a:rPr lang="ru-RU" sz="1300" b="1" spc="-10" dirty="0">
                <a:latin typeface="PT Sans" panose="020B0503020203020204" pitchFamily="34" charset="-52"/>
              </a:rPr>
              <a:t>Наше предприятие старается поддерживать результативное и долгосрочное сотрудничество с заказчиками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16FDA22-B7F5-9115-9DAB-6BCCF7E5EE0C}"/>
              </a:ext>
            </a:extLst>
          </p:cNvPr>
          <p:cNvSpPr txBox="1"/>
          <p:nvPr/>
        </p:nvSpPr>
        <p:spPr>
          <a:xfrm>
            <a:off x="5859410" y="3303048"/>
            <a:ext cx="38370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2D67D944-C7BD-CE59-80BB-A5F1862A0177}"/>
              </a:ext>
            </a:extLst>
          </p:cNvPr>
          <p:cNvSpPr/>
          <p:nvPr/>
        </p:nvSpPr>
        <p:spPr>
          <a:xfrm>
            <a:off x="906594" y="2246808"/>
            <a:ext cx="408267" cy="5965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9BC4B8B1-468F-72F8-90EE-50FFEE6F46D9}"/>
              </a:ext>
            </a:extLst>
          </p:cNvPr>
          <p:cNvSpPr/>
          <p:nvPr/>
        </p:nvSpPr>
        <p:spPr>
          <a:xfrm>
            <a:off x="5659763" y="2242988"/>
            <a:ext cx="408267" cy="5965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61455" y="4179974"/>
            <a:ext cx="995865" cy="478015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18088" y="4904071"/>
            <a:ext cx="1000875" cy="564494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2664" y="4881915"/>
            <a:ext cx="981944" cy="608805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50595" y="5204098"/>
            <a:ext cx="997569" cy="175572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12303" y="5111876"/>
            <a:ext cx="1100641" cy="515100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293697" y="4459359"/>
            <a:ext cx="820076" cy="154174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6594" y="6047630"/>
            <a:ext cx="966570" cy="139185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21307" y="5061818"/>
            <a:ext cx="1383272" cy="381783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696549" y="5944285"/>
            <a:ext cx="1044420" cy="279905"/>
          </a:xfrm>
          <a:prstGeom prst="rect">
            <a:avLst/>
          </a:prstGeom>
        </p:spPr>
      </p:pic>
      <p:pic>
        <p:nvPicPr>
          <p:cNvPr id="58" name="Picture 2" descr="http://nppgks.com/wp-content/uploads/kriogaz-on-160x23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448" y="5189148"/>
            <a:ext cx="1254110" cy="180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10" descr="http://nppgks.com/wp-content/uploads/polyus-160x35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6259" y="5944285"/>
            <a:ext cx="1200113" cy="26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A0641DB0-497F-486E-DB11-763838044CAA}"/>
              </a:ext>
            </a:extLst>
          </p:cNvPr>
          <p:cNvSpPr/>
          <p:nvPr/>
        </p:nvSpPr>
        <p:spPr>
          <a:xfrm>
            <a:off x="833469" y="3770397"/>
            <a:ext cx="10512424" cy="5965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Рисунок 30" descr="https://www.test.eurochem.ru/wp-content/uploads/2024/01/logo_highlights_en_ru.png"/>
          <p:cNvPicPr/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1" t="41837" r="58439" b="28876"/>
          <a:stretch/>
        </p:blipFill>
        <p:spPr bwMode="auto">
          <a:xfrm>
            <a:off x="3311089" y="5866085"/>
            <a:ext cx="1277445" cy="4769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2" name="Рисунок 31" descr="https://arcticspg.ru/assets/img/logo_ru.png"/>
          <p:cNvPicPr/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120" y="4344674"/>
            <a:ext cx="1585735" cy="272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Рисунок 32" descr="Команда Газпромнефть, Спортинг. Футбольные турниры. Официальный сайт"/>
          <p:cNvPicPr/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4" t="13412" r="-1624" b="15614"/>
          <a:stretch/>
        </p:blipFill>
        <p:spPr bwMode="auto">
          <a:xfrm>
            <a:off x="6576540" y="5686207"/>
            <a:ext cx="1296027" cy="759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Рисунок 34" descr="Норникель» внедрил систему управления сервисами компании (ITSM-систему) -  IT Expert"/>
          <p:cNvPicPr/>
          <p:nvPr/>
        </p:nvPicPr>
        <p:blipFill>
          <a:blip r:embed="rId2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43" y="5887763"/>
            <a:ext cx="1603924" cy="392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Рисунок 35" descr="http://taif.ru/pics/sym_2.jpg"/>
          <p:cNvPicPr/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7083" y="4836700"/>
            <a:ext cx="866925" cy="861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Рисунок 29"/>
          <p:cNvPicPr/>
          <p:nvPr/>
        </p:nvPicPr>
        <p:blipFill>
          <a:blip r:embed="rId24"/>
          <a:stretch>
            <a:fillRect/>
          </a:stretch>
        </p:blipFill>
        <p:spPr>
          <a:xfrm>
            <a:off x="8645410" y="4328835"/>
            <a:ext cx="1381924" cy="34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160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B7AF264-0798-9E90-D879-3AC7ABBBAC47}"/>
              </a:ext>
            </a:extLst>
          </p:cNvPr>
          <p:cNvSpPr txBox="1"/>
          <p:nvPr/>
        </p:nvSpPr>
        <p:spPr>
          <a:xfrm>
            <a:off x="802235" y="919665"/>
            <a:ext cx="6180880" cy="644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873760">
              <a:lnSpc>
                <a:spcPts val="4500"/>
              </a:lnSpc>
              <a:spcBef>
                <a:spcPts val="100"/>
              </a:spcBef>
            </a:pPr>
            <a:r>
              <a:rPr lang="ru-RU" sz="3600" b="1" spc="-5" dirty="0">
                <a:solidFill>
                  <a:srgbClr val="A13388"/>
                </a:solidFill>
                <a:latin typeface="PT Serif" panose="020A0603040505020204" pitchFamily="18" charset="-52"/>
              </a:rPr>
              <a:t>НАШИ ПАРТНЕРЫ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6B4516-03A7-AD74-C828-A9D091EA7353}"/>
              </a:ext>
            </a:extLst>
          </p:cNvPr>
          <p:cNvSpPr txBox="1"/>
          <p:nvPr/>
        </p:nvSpPr>
        <p:spPr>
          <a:xfrm>
            <a:off x="6114770" y="2104109"/>
            <a:ext cx="3976220" cy="97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21590">
              <a:lnSpc>
                <a:spcPct val="110000"/>
              </a:lnSpc>
              <a:spcBef>
                <a:spcPts val="5"/>
              </a:spcBef>
            </a:pPr>
            <a:r>
              <a:rPr lang="ru-RU" sz="1300" b="1" spc="-15" dirty="0">
                <a:latin typeface="PT Sans" panose="020B0503020203020204" pitchFamily="34" charset="-52"/>
                <a:cs typeface="PT Sans"/>
              </a:rPr>
              <a:t>Сотрудничество</a:t>
            </a: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 </a:t>
            </a:r>
            <a:r>
              <a:rPr lang="ru-RU" sz="1300" b="1" spc="-20" dirty="0">
                <a:latin typeface="PT Sans" panose="020B0503020203020204" pitchFamily="34" charset="-52"/>
                <a:cs typeface="PT Sans"/>
              </a:rPr>
              <a:t>со</a:t>
            </a:r>
            <a:r>
              <a:rPr lang="ru-RU" sz="1300" b="1" spc="10" dirty="0">
                <a:latin typeface="PT Sans" panose="020B0503020203020204" pitchFamily="34" charset="-52"/>
                <a:cs typeface="PT Sans"/>
              </a:rPr>
              <a:t> </a:t>
            </a: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всемирно</a:t>
            </a:r>
            <a:r>
              <a:rPr lang="ru-RU" sz="1300" b="1" spc="20" dirty="0">
                <a:latin typeface="PT Sans" panose="020B0503020203020204" pitchFamily="34" charset="-52"/>
                <a:cs typeface="PT Sans"/>
              </a:rPr>
              <a:t> 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признанными</a:t>
            </a:r>
            <a:r>
              <a:rPr lang="ru-RU" sz="1300" b="1" spc="-30" dirty="0">
                <a:latin typeface="PT Sans" panose="020B0503020203020204" pitchFamily="34" charset="-52"/>
                <a:cs typeface="PT Sans"/>
              </a:rPr>
              <a:t> 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компаниями</a:t>
            </a:r>
            <a:r>
              <a:rPr lang="ru-RU" sz="1300" b="1" spc="-35" dirty="0">
                <a:latin typeface="PT Sans" panose="020B0503020203020204" pitchFamily="34" charset="-52"/>
                <a:cs typeface="PT Sans"/>
              </a:rPr>
              <a:t> </a:t>
            </a:r>
            <a:r>
              <a:rPr lang="ru-RU" sz="1300" b="1" dirty="0">
                <a:latin typeface="PT Sans" panose="020B0503020203020204" pitchFamily="34" charset="-52"/>
                <a:cs typeface="PT Sans"/>
              </a:rPr>
              <a:t>в </a:t>
            </a:r>
            <a:r>
              <a:rPr lang="ru-RU" sz="1300" b="1" spc="-360" dirty="0">
                <a:latin typeface="PT Sans" panose="020B0503020203020204" pitchFamily="34" charset="-52"/>
                <a:cs typeface="PT Sans"/>
              </a:rPr>
              <a:t> </a:t>
            </a:r>
            <a:r>
              <a:rPr lang="ru-RU" sz="1300" b="1" dirty="0">
                <a:latin typeface="PT Sans" panose="020B0503020203020204" pitchFamily="34" charset="-52"/>
                <a:cs typeface="PT Sans"/>
              </a:rPr>
              <a:t>профильной </a:t>
            </a: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области 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позволяет </a:t>
            </a: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находить 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эффективные </a:t>
            </a:r>
            <a:r>
              <a:rPr lang="ru-RU" sz="1300" b="1" dirty="0">
                <a:latin typeface="PT Sans" panose="020B0503020203020204" pitchFamily="34" charset="-52"/>
                <a:cs typeface="PT Sans"/>
              </a:rPr>
              <a:t> 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решения</a:t>
            </a:r>
            <a:r>
              <a:rPr lang="ru-RU" sz="1300" b="1" spc="-50" dirty="0">
                <a:latin typeface="PT Sans" panose="020B0503020203020204" pitchFamily="34" charset="-52"/>
                <a:cs typeface="PT Sans"/>
              </a:rPr>
              <a:t> </a:t>
            </a:r>
            <a:r>
              <a:rPr lang="ru-RU" sz="1300" b="1" dirty="0">
                <a:latin typeface="PT Sans" panose="020B0503020203020204" pitchFamily="34" charset="-52"/>
                <a:cs typeface="PT Sans"/>
              </a:rPr>
              <a:t>для 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задач</a:t>
            </a: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 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клиентов</a:t>
            </a:r>
            <a:endParaRPr lang="ru-RU" sz="1300" b="1" dirty="0">
              <a:latin typeface="PT Sans" panose="020B0503020203020204" pitchFamily="34" charset="-52"/>
              <a:cs typeface="PT San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07E740-A648-07B0-E692-88ED34D78B81}"/>
              </a:ext>
            </a:extLst>
          </p:cNvPr>
          <p:cNvSpPr txBox="1"/>
          <p:nvPr/>
        </p:nvSpPr>
        <p:spPr>
          <a:xfrm>
            <a:off x="1322016" y="2141210"/>
            <a:ext cx="3976220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910"/>
              </a:spcBef>
            </a:pPr>
            <a:r>
              <a:rPr lang="ru-RU" sz="1300" b="1" dirty="0">
                <a:latin typeface="PT Sans" panose="020B0503020203020204" pitchFamily="34" charset="-52"/>
                <a:cs typeface="PT Sans"/>
              </a:rPr>
              <a:t>НПП 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«ГКС» на протяжении долгих лет поддерживает </a:t>
            </a:r>
            <a:r>
              <a:rPr lang="ru-RU" sz="1300" b="1" dirty="0">
                <a:latin typeface="PT Sans" panose="020B0503020203020204" pitchFamily="34" charset="-52"/>
                <a:cs typeface="PT Sans"/>
              </a:rPr>
              <a:t> 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партнерские отношения </a:t>
            </a:r>
            <a:r>
              <a:rPr lang="ru-RU" sz="1300" b="1" dirty="0">
                <a:latin typeface="PT Sans" panose="020B0503020203020204" pitchFamily="34" charset="-52"/>
                <a:cs typeface="PT Sans"/>
              </a:rPr>
              <a:t>с </a:t>
            </a: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ведущими 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лидерами </a:t>
            </a:r>
            <a:r>
              <a:rPr lang="ru-RU" sz="1300" b="1" spc="-360" dirty="0">
                <a:latin typeface="PT Sans" panose="020B0503020203020204" pitchFamily="34" charset="-52"/>
                <a:cs typeface="PT Sans"/>
              </a:rPr>
              <a:t> </a:t>
            </a:r>
            <a:r>
              <a:rPr lang="ru-RU" sz="1300" b="1" dirty="0">
                <a:latin typeface="PT Sans" panose="020B0503020203020204" pitchFamily="34" charset="-52"/>
                <a:cs typeface="PT Sans"/>
              </a:rPr>
              <a:t>в </a:t>
            </a: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области 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промышленной автоматизации </a:t>
            </a:r>
            <a:r>
              <a:rPr lang="ru-RU" sz="1300" b="1" dirty="0">
                <a:latin typeface="PT Sans" panose="020B0503020203020204" pitchFamily="34" charset="-52"/>
                <a:cs typeface="PT Sans"/>
              </a:rPr>
              <a:t>и 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обладает </a:t>
            </a:r>
            <a:r>
              <a:rPr lang="ru-RU" sz="1300" b="1" dirty="0">
                <a:latin typeface="PT Sans" panose="020B0503020203020204" pitchFamily="34" charset="-52"/>
                <a:cs typeface="PT Sans"/>
              </a:rPr>
              <a:t> 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н</a:t>
            </a:r>
            <a:r>
              <a:rPr lang="ru-RU" sz="1300" b="1" spc="-20" dirty="0">
                <a:latin typeface="PT Sans" panose="020B0503020203020204" pitchFamily="34" charset="-52"/>
                <a:cs typeface="PT Sans"/>
              </a:rPr>
              <a:t>е</a:t>
            </a:r>
            <a:r>
              <a:rPr lang="ru-RU" sz="1300" b="1" dirty="0">
                <a:latin typeface="PT Sans" panose="020B0503020203020204" pitchFamily="34" charset="-52"/>
                <a:cs typeface="PT Sans"/>
              </a:rPr>
              <a:t>о</a:t>
            </a:r>
            <a:r>
              <a:rPr lang="ru-RU" sz="1300" b="1" spc="-35" dirty="0">
                <a:latin typeface="PT Sans" panose="020B0503020203020204" pitchFamily="34" charset="-52"/>
                <a:cs typeface="PT Sans"/>
              </a:rPr>
              <a:t>б</a:t>
            </a:r>
            <a:r>
              <a:rPr lang="ru-RU" sz="1300" b="1" spc="-40" dirty="0">
                <a:latin typeface="PT Sans" panose="020B0503020203020204" pitchFamily="34" charset="-52"/>
                <a:cs typeface="PT Sans"/>
              </a:rPr>
              <a:t>х</a:t>
            </a: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о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д</a:t>
            </a:r>
            <a:r>
              <a:rPr lang="ru-RU" sz="1300" b="1" dirty="0">
                <a:latin typeface="PT Sans" panose="020B0503020203020204" pitchFamily="34" charset="-52"/>
                <a:cs typeface="PT Sans"/>
              </a:rPr>
              <a:t>и</a:t>
            </a: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м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ы</a:t>
            </a: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м</a:t>
            </a:r>
            <a:r>
              <a:rPr lang="ru-RU" sz="1300" b="1" dirty="0">
                <a:latin typeface="PT Sans" panose="020B0503020203020204" pitchFamily="34" charset="-52"/>
                <a:cs typeface="PT Sans"/>
              </a:rPr>
              <a:t>и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 </a:t>
            </a:r>
            <a:r>
              <a:rPr lang="ru-RU" sz="1300" b="1" spc="-35" dirty="0">
                <a:latin typeface="PT Sans" panose="020B0503020203020204" pitchFamily="34" charset="-52"/>
                <a:cs typeface="PT Sans"/>
              </a:rPr>
              <a:t>с</a:t>
            </a: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е</a:t>
            </a:r>
            <a:r>
              <a:rPr lang="ru-RU" sz="1300" b="1" spc="-30" dirty="0">
                <a:latin typeface="PT Sans" panose="020B0503020203020204" pitchFamily="34" charset="-52"/>
                <a:cs typeface="PT Sans"/>
              </a:rPr>
              <a:t>р</a:t>
            </a: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т</a:t>
            </a:r>
            <a:r>
              <a:rPr lang="ru-RU" sz="1300" b="1" dirty="0">
                <a:latin typeface="PT Sans" panose="020B0503020203020204" pitchFamily="34" charset="-52"/>
                <a:cs typeface="PT Sans"/>
              </a:rPr>
              <a:t>и</a:t>
            </a:r>
            <a:r>
              <a:rPr lang="ru-RU" sz="1300" b="1" spc="5" dirty="0">
                <a:latin typeface="PT Sans" panose="020B0503020203020204" pitchFamily="34" charset="-52"/>
                <a:cs typeface="PT Sans"/>
              </a:rPr>
              <a:t>ф</a:t>
            </a:r>
            <a:r>
              <a:rPr lang="ru-RU" sz="1300" b="1" dirty="0">
                <a:latin typeface="PT Sans" panose="020B0503020203020204" pitchFamily="34" charset="-52"/>
                <a:cs typeface="PT Sans"/>
              </a:rPr>
              <a:t>ик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а</a:t>
            </a: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т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а</a:t>
            </a: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м</a:t>
            </a:r>
            <a:r>
              <a:rPr lang="ru-RU" sz="1300" b="1" dirty="0">
                <a:latin typeface="PT Sans" panose="020B0503020203020204" pitchFamily="34" charset="-52"/>
                <a:cs typeface="PT Sans"/>
              </a:rPr>
              <a:t>и,</a:t>
            </a:r>
            <a:r>
              <a:rPr lang="ru-RU" sz="1300" b="1" spc="-110" dirty="0">
                <a:latin typeface="PT Sans" panose="020B0503020203020204" pitchFamily="34" charset="-52"/>
                <a:cs typeface="PT Sans"/>
              </a:rPr>
              <a:t> </a:t>
            </a:r>
            <a:r>
              <a:rPr lang="ru-RU" sz="1300" b="1" dirty="0">
                <a:latin typeface="PT Sans" panose="020B0503020203020204" pitchFamily="34" charset="-52"/>
                <a:cs typeface="PT Sans"/>
              </a:rPr>
              <a:t>п</a:t>
            </a: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о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д</a:t>
            </a: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т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в</a:t>
            </a: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е</a:t>
            </a:r>
            <a:r>
              <a:rPr lang="ru-RU" sz="1300" b="1" spc="-20" dirty="0">
                <a:latin typeface="PT Sans" panose="020B0503020203020204" pitchFamily="34" charset="-52"/>
                <a:cs typeface="PT Sans"/>
              </a:rPr>
              <a:t>р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ждающ</a:t>
            </a:r>
            <a:r>
              <a:rPr lang="ru-RU" sz="1300" b="1" dirty="0">
                <a:latin typeface="PT Sans" panose="020B0503020203020204" pitchFamily="34" charset="-52"/>
                <a:cs typeface="PT Sans"/>
              </a:rPr>
              <a:t>и</a:t>
            </a: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м</a:t>
            </a:r>
            <a:r>
              <a:rPr lang="ru-RU" sz="1300" b="1" dirty="0">
                <a:latin typeface="PT Sans" panose="020B0503020203020204" pitchFamily="34" charset="-52"/>
                <a:cs typeface="PT Sans"/>
              </a:rPr>
              <a:t>и</a:t>
            </a:r>
            <a:r>
              <a:rPr lang="ru-RU" sz="1300" b="1" spc="10" dirty="0">
                <a:latin typeface="PT Sans" panose="020B0503020203020204" pitchFamily="34" charset="-52"/>
                <a:cs typeface="PT Sans"/>
              </a:rPr>
              <a:t> </a:t>
            </a:r>
            <a:r>
              <a:rPr lang="ru-RU" sz="1300" b="1" spc="-25" dirty="0">
                <a:latin typeface="PT Sans" panose="020B0503020203020204" pitchFamily="34" charset="-52"/>
                <a:cs typeface="PT Sans"/>
              </a:rPr>
              <a:t>с</a:t>
            </a: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т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а</a:t>
            </a: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ту</a:t>
            </a:r>
            <a:r>
              <a:rPr lang="ru-RU" sz="1300" b="1" dirty="0">
                <a:latin typeface="PT Sans" panose="020B0503020203020204" pitchFamily="34" charset="-52"/>
                <a:cs typeface="PT Sans"/>
              </a:rPr>
              <a:t>с  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официального</a:t>
            </a:r>
            <a:r>
              <a:rPr lang="ru-RU" sz="1300" b="1" spc="-20" dirty="0">
                <a:latin typeface="PT Sans" panose="020B0503020203020204" pitchFamily="34" charset="-52"/>
                <a:cs typeface="PT Sans"/>
              </a:rPr>
              <a:t> </a:t>
            </a: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интегратора</a:t>
            </a:r>
            <a:endParaRPr lang="ru-RU" sz="1300" b="1" dirty="0">
              <a:latin typeface="PT Sans" panose="020B0503020203020204" pitchFamily="34" charset="-52"/>
              <a:cs typeface="PT Sans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2D67D944-C7BD-CE59-80BB-A5F1862A0177}"/>
              </a:ext>
            </a:extLst>
          </p:cNvPr>
          <p:cNvSpPr/>
          <p:nvPr/>
        </p:nvSpPr>
        <p:spPr>
          <a:xfrm>
            <a:off x="913749" y="2275660"/>
            <a:ext cx="408267" cy="5965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BC4B8B1-468F-72F8-90EE-50FFEE6F46D9}"/>
              </a:ext>
            </a:extLst>
          </p:cNvPr>
          <p:cNvSpPr/>
          <p:nvPr/>
        </p:nvSpPr>
        <p:spPr>
          <a:xfrm>
            <a:off x="5706503" y="2245831"/>
            <a:ext cx="408267" cy="5965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0641DB0-497F-486E-DB11-763838044CAA}"/>
              </a:ext>
            </a:extLst>
          </p:cNvPr>
          <p:cNvSpPr/>
          <p:nvPr/>
        </p:nvSpPr>
        <p:spPr>
          <a:xfrm>
            <a:off x="802235" y="3988797"/>
            <a:ext cx="10512424" cy="5965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1145" y="4645589"/>
            <a:ext cx="853514" cy="49381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1236" y="4669503"/>
            <a:ext cx="1286367" cy="341406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9174" y="4807177"/>
            <a:ext cx="969348" cy="24995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3494" y="5507647"/>
            <a:ext cx="1213209" cy="445047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3749" y="5688985"/>
            <a:ext cx="1813382" cy="269556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8577" y="4504313"/>
            <a:ext cx="1307948" cy="576489"/>
          </a:xfrm>
          <a:prstGeom prst="rect">
            <a:avLst/>
          </a:prstGeom>
        </p:spPr>
      </p:pic>
      <p:pic>
        <p:nvPicPr>
          <p:cNvPr id="22" name="Рисунок 21" descr="ГРУППА КОМПАНИЙ METPAH полноцвет 200*40.png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314" y="4708980"/>
            <a:ext cx="1626285" cy="300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6" name="Picture 2" descr="http://nppgks.com/wp-content/uploads/kasperskij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735" y="5670213"/>
            <a:ext cx="1524000" cy="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nppgks.com/wp-content/uploads/logo-2x-160x45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235" y="4678186"/>
            <a:ext cx="1524000" cy="42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/>
          <p:cNvPicPr/>
          <p:nvPr/>
        </p:nvPicPr>
        <p:blipFill>
          <a:blip r:embed="rId13"/>
          <a:stretch>
            <a:fillRect/>
          </a:stretch>
        </p:blipFill>
        <p:spPr>
          <a:xfrm>
            <a:off x="9133002" y="5374736"/>
            <a:ext cx="1143779" cy="65439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115" y="5592323"/>
            <a:ext cx="1525344" cy="39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577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7A8C2359-68A0-4241-80C8-F3A659F87E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93146" y="3384449"/>
            <a:ext cx="6198854" cy="348024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8885BD4D-6ED8-4D86-AF5F-873FD33588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58935" y="3919438"/>
            <a:ext cx="5247307" cy="189429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E0BDB1-5503-100C-2D3E-40EA635B3FF3}"/>
              </a:ext>
            </a:extLst>
          </p:cNvPr>
          <p:cNvSpPr txBox="1"/>
          <p:nvPr/>
        </p:nvSpPr>
        <p:spPr>
          <a:xfrm>
            <a:off x="536258" y="736967"/>
            <a:ext cx="6902583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873760">
              <a:lnSpc>
                <a:spcPts val="4500"/>
              </a:lnSpc>
              <a:spcBef>
                <a:spcPts val="100"/>
              </a:spcBef>
            </a:pPr>
            <a:r>
              <a:rPr lang="ru-RU" sz="3600" b="1" spc="-5" dirty="0">
                <a:solidFill>
                  <a:srgbClr val="9B3393"/>
                </a:solidFill>
                <a:latin typeface="PT Serif" panose="020A0603040505020204" pitchFamily="18" charset="-52"/>
              </a:rPr>
              <a:t>ПРОИЗВОДСТВЕННЫЕ МОЩНОСТИ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94C7F9-A87C-109A-322C-7D4322D92AF0}"/>
              </a:ext>
            </a:extLst>
          </p:cNvPr>
          <p:cNvSpPr txBox="1"/>
          <p:nvPr/>
        </p:nvSpPr>
        <p:spPr>
          <a:xfrm>
            <a:off x="1065166" y="2301085"/>
            <a:ext cx="4545724" cy="87928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4765" marR="502284">
              <a:spcBef>
                <a:spcPts val="100"/>
              </a:spcBef>
            </a:pPr>
            <a:r>
              <a:rPr lang="ru-RU" sz="1300" b="1" spc="-5" dirty="0">
                <a:latin typeface="PT Sans" panose="020B0503020203020204" pitchFamily="34" charset="-52"/>
              </a:rPr>
              <a:t>Основная производственная площадка НПП «ГКС»  расположена в г. Бугульме территории площадью свыше </a:t>
            </a:r>
            <a:r>
              <a:rPr lang="ru-RU" sz="1500" b="1" dirty="0">
                <a:solidFill>
                  <a:srgbClr val="A13388"/>
                </a:solidFill>
                <a:latin typeface="PT Sans" panose="020B0503020203020204" pitchFamily="34" charset="-52"/>
              </a:rPr>
              <a:t>12,5 тыс. м</a:t>
            </a:r>
            <a:r>
              <a:rPr lang="ru-RU" sz="1500" b="1" spc="30" baseline="24691" dirty="0">
                <a:solidFill>
                  <a:srgbClr val="A13388"/>
                </a:solidFill>
                <a:latin typeface="PT Sans" panose="020B0503020203020204" pitchFamily="34" charset="-52"/>
              </a:rPr>
              <a:t>2 </a:t>
            </a:r>
            <a:r>
              <a:rPr lang="ru-RU" sz="1300" b="1" spc="-5" dirty="0">
                <a:latin typeface="PT Sans" panose="020B0503020203020204" pitchFamily="34" charset="-52"/>
              </a:rPr>
              <a:t>и включает в себя четыре  производственных цеха</a:t>
            </a:r>
          </a:p>
          <a:p>
            <a:pPr marL="24765" marR="502284">
              <a:lnSpc>
                <a:spcPts val="1400"/>
              </a:lnSpc>
              <a:spcBef>
                <a:spcPts val="100"/>
              </a:spcBef>
            </a:pPr>
            <a:endParaRPr lang="ru-RU" sz="1400" b="1" dirty="0">
              <a:solidFill>
                <a:srgbClr val="A13388"/>
              </a:solidFill>
              <a:latin typeface="PT Sans" panose="020B0503020203020204" pitchFamily="34" charset="-52"/>
            </a:endParaRPr>
          </a:p>
          <a:p>
            <a:pPr marL="24765" marR="502284">
              <a:lnSpc>
                <a:spcPts val="1400"/>
              </a:lnSpc>
              <a:spcBef>
                <a:spcPts val="100"/>
              </a:spcBef>
            </a:pPr>
            <a:endParaRPr lang="ru-RU" sz="1300" b="1" spc="-5" dirty="0">
              <a:latin typeface="PT Sans" panose="020B0503020203020204" pitchFamily="34" charset="-52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B5BD8DD-561F-FEC2-98CA-8B4E3D0CB5D8}"/>
              </a:ext>
            </a:extLst>
          </p:cNvPr>
          <p:cNvSpPr/>
          <p:nvPr/>
        </p:nvSpPr>
        <p:spPr>
          <a:xfrm>
            <a:off x="656899" y="2397750"/>
            <a:ext cx="408267" cy="5965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65165" y="3238719"/>
            <a:ext cx="524071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Производственные мощности компании позволяют выпускать более 150 арматурных блоков и систем регулируемой подачи ингибитора, 15 узлов учета, блоков насосов и компрессорных станций в год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B5BD8DD-561F-FEC2-98CA-8B4E3D0CB5D8}"/>
              </a:ext>
            </a:extLst>
          </p:cNvPr>
          <p:cNvSpPr/>
          <p:nvPr/>
        </p:nvSpPr>
        <p:spPr>
          <a:xfrm>
            <a:off x="656898" y="3362863"/>
            <a:ext cx="408267" cy="5965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1BF785E-0848-7DBE-5EA7-47B6A37D308A}"/>
              </a:ext>
            </a:extLst>
          </p:cNvPr>
          <p:cNvSpPr txBox="1"/>
          <p:nvPr/>
        </p:nvSpPr>
        <p:spPr>
          <a:xfrm>
            <a:off x="7180868" y="1693284"/>
            <a:ext cx="333716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"/>
              </a:spcBef>
            </a:pPr>
            <a:r>
              <a:rPr lang="ru-RU" sz="1300" b="1" spc="-10" dirty="0">
                <a:latin typeface="PT Sans" panose="020B0503020203020204" pitchFamily="34" charset="-52"/>
              </a:rPr>
              <a:t>Заготовительное производство (трубные заготовки, раскрой металла)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6BFB1A7-25AD-8847-B6D1-DFC394359CF3}"/>
              </a:ext>
            </a:extLst>
          </p:cNvPr>
          <p:cNvSpPr txBox="1"/>
          <p:nvPr/>
        </p:nvSpPr>
        <p:spPr>
          <a:xfrm>
            <a:off x="7182006" y="2182416"/>
            <a:ext cx="307547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"/>
              </a:spcBef>
            </a:pPr>
            <a:r>
              <a:rPr lang="ru-RU" sz="1300" b="1" spc="-10" dirty="0">
                <a:latin typeface="PT Sans" panose="020B0503020203020204" pitchFamily="34" charset="-52"/>
              </a:rPr>
              <a:t>Аттестованное сварочное производство</a:t>
            </a:r>
            <a:r>
              <a:rPr lang="en-US" sz="1300" b="1" spc="-10" dirty="0">
                <a:latin typeface="PT Sans" panose="020B0503020203020204" pitchFamily="34" charset="-52"/>
              </a:rPr>
              <a:t> </a:t>
            </a:r>
            <a:r>
              <a:rPr lang="ru-RU" sz="1300" b="1" spc="-10" dirty="0">
                <a:latin typeface="PT Sans" panose="020B0503020203020204" pitchFamily="34" charset="-52"/>
              </a:rPr>
              <a:t>и термическая обработка сварных швов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F804D05-7347-1CBD-C07E-E48C5B314AE2}"/>
              </a:ext>
            </a:extLst>
          </p:cNvPr>
          <p:cNvSpPr txBox="1"/>
          <p:nvPr/>
        </p:nvSpPr>
        <p:spPr>
          <a:xfrm>
            <a:off x="7180868" y="2765449"/>
            <a:ext cx="7167880" cy="271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  <a:spcBef>
                <a:spcPts val="100"/>
              </a:spcBef>
            </a:pPr>
            <a:r>
              <a:rPr lang="ru-RU" sz="1300" b="1" spc="-10" dirty="0">
                <a:latin typeface="PT Sans" panose="020B0503020203020204" pitchFamily="34" charset="-52"/>
              </a:rPr>
              <a:t>Механическое производство (фрезеровка, сверление)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6CA706F-13EA-BF91-4E29-494978A59B6D}"/>
              </a:ext>
            </a:extLst>
          </p:cNvPr>
          <p:cNvSpPr txBox="1"/>
          <p:nvPr/>
        </p:nvSpPr>
        <p:spPr>
          <a:xfrm>
            <a:off x="7188488" y="3201220"/>
            <a:ext cx="7152640" cy="271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  <a:spcBef>
                <a:spcPts val="100"/>
              </a:spcBef>
            </a:pPr>
            <a:r>
              <a:rPr lang="ru-RU" sz="1300" b="1" spc="-10" dirty="0">
                <a:latin typeface="PT Sans" panose="020B0503020203020204" pitchFamily="34" charset="-52"/>
              </a:rPr>
              <a:t>Механосборочное производство</a:t>
            </a:r>
            <a:endParaRPr lang="en-US" sz="1300" b="1" spc="-10" dirty="0">
              <a:latin typeface="PT Sans" panose="020B0503020203020204" pitchFamily="34" charset="-52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94D6F0E-747D-5D41-7DB9-ED77C79A4A11}"/>
              </a:ext>
            </a:extLst>
          </p:cNvPr>
          <p:cNvSpPr txBox="1"/>
          <p:nvPr/>
        </p:nvSpPr>
        <p:spPr>
          <a:xfrm>
            <a:off x="7196108" y="3575052"/>
            <a:ext cx="7152640" cy="505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"/>
              </a:spcBef>
            </a:pPr>
            <a:r>
              <a:rPr lang="ru-RU" sz="1300" b="1" spc="-10" dirty="0">
                <a:latin typeface="PT Sans" panose="020B0503020203020204" pitchFamily="34" charset="-52"/>
              </a:rPr>
              <a:t>Нанесение ЛКП и защитных покрытий.</a:t>
            </a:r>
            <a:endParaRPr lang="en-US" sz="1300" b="1" spc="-10" dirty="0">
              <a:latin typeface="PT Sans" panose="020B0503020203020204" pitchFamily="34" charset="-52"/>
            </a:endParaRPr>
          </a:p>
          <a:p>
            <a:pPr>
              <a:spcBef>
                <a:spcPts val="100"/>
              </a:spcBef>
            </a:pPr>
            <a:r>
              <a:rPr lang="ru-RU" sz="1300" b="1" spc="-10" dirty="0">
                <a:latin typeface="PT Sans" panose="020B0503020203020204" pitchFamily="34" charset="-52"/>
              </a:rPr>
              <a:t>Контроль толщины, адгезии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39F1318-F7FD-3DA1-CBD0-E28420F8F635}"/>
              </a:ext>
            </a:extLst>
          </p:cNvPr>
          <p:cNvSpPr txBox="1"/>
          <p:nvPr/>
        </p:nvSpPr>
        <p:spPr>
          <a:xfrm>
            <a:off x="7177892" y="4154451"/>
            <a:ext cx="3817767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b="1" spc="-10" dirty="0">
                <a:latin typeface="PT Sans" panose="020B0503020203020204" pitchFamily="34" charset="-52"/>
              </a:rPr>
              <a:t>Лаборатория неразрушающего контроля</a:t>
            </a:r>
            <a:endParaRPr lang="en-US" sz="1200" b="1" spc="-10" dirty="0">
              <a:solidFill>
                <a:schemeClr val="bg2">
                  <a:lumMod val="25000"/>
                </a:schemeClr>
              </a:solidFill>
              <a:latin typeface="Bahnschrift SemiBold" panose="020B0502040204020203" pitchFamily="34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2EC1A66-BCC7-C842-7C7D-01B600DE97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07077" y="1741775"/>
            <a:ext cx="241784" cy="241784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5EA5018-D072-C31F-4458-822E5F68DC0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907077" y="2256925"/>
            <a:ext cx="241784" cy="241784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3A9D4341-1E4F-6541-D028-7F4118B401B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899017" y="2770590"/>
            <a:ext cx="257903" cy="241784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D8C8823-EEC8-7371-000E-49105C8C663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907077" y="3201220"/>
            <a:ext cx="274022" cy="241784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765BDB34-EAD9-9927-0CDE-A35A2D74DE6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907229" y="3649713"/>
            <a:ext cx="252253" cy="23964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3264545B-B657-A961-C050-181A8F7CF53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899017" y="4167302"/>
            <a:ext cx="257904" cy="2417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811" y="3989565"/>
            <a:ext cx="4443808" cy="2624594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E6160BFC-AA95-F4EE-15A3-34327272061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881272" y="4866587"/>
            <a:ext cx="9144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327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7A8C2359-68A0-4241-80C8-F3A659F87E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93146" y="3377756"/>
            <a:ext cx="6198854" cy="348024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885BD4D-6ED8-4D86-AF5F-873FD33588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44693" y="3803400"/>
            <a:ext cx="5247307" cy="189429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793D11B-3E0C-21E6-0AF4-08BCAC4F4E0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27274" t="66723" r="-319" b="3689"/>
          <a:stretch/>
        </p:blipFill>
        <p:spPr>
          <a:xfrm>
            <a:off x="5125657" y="4881759"/>
            <a:ext cx="6472088" cy="166930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346379" y="2267965"/>
            <a:ext cx="4548110" cy="10130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 marR="5080" indent="-635">
              <a:spcBef>
                <a:spcPts val="100"/>
              </a:spcBef>
            </a:pPr>
            <a:r>
              <a:rPr sz="1300" b="1" spc="-5" dirty="0" err="1">
                <a:latin typeface="PT Sans" panose="020B0503020203020204" pitchFamily="34" charset="-52"/>
              </a:rPr>
              <a:t>На</a:t>
            </a:r>
            <a:r>
              <a:rPr sz="1300" b="1" spc="-5" dirty="0">
                <a:latin typeface="PT Sans" panose="020B0503020203020204" pitchFamily="34" charset="-52"/>
              </a:rPr>
              <a:t> производственной базе в г. Казани производится  шкафное и щитовое оборудование для автоматизированных  систем управления технологическими процессами, систем  противоаварийной защиты, низковольтные комплектные  устройства и </a:t>
            </a:r>
            <a:r>
              <a:rPr sz="1300" b="1" spc="-5" dirty="0" err="1">
                <a:latin typeface="PT Sans" panose="020B0503020203020204" pitchFamily="34" charset="-52"/>
              </a:rPr>
              <a:t>контрольно-измерительные</a:t>
            </a:r>
            <a:r>
              <a:rPr sz="1300" b="1" spc="-5" dirty="0">
                <a:latin typeface="PT Sans" panose="020B0503020203020204" pitchFamily="34" charset="-52"/>
              </a:rPr>
              <a:t> </a:t>
            </a:r>
            <a:r>
              <a:rPr sz="1300" b="1" spc="-5" dirty="0" err="1">
                <a:latin typeface="PT Sans" panose="020B0503020203020204" pitchFamily="34" charset="-52"/>
              </a:rPr>
              <a:t>приборы</a:t>
            </a:r>
            <a:endParaRPr sz="1300" b="1" spc="-5" dirty="0">
              <a:latin typeface="PT Sans" panose="020B0503020203020204" pitchFamily="34" charset="-52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06D880A-D4E4-1E5E-C0E4-18E13424A243}"/>
              </a:ext>
            </a:extLst>
          </p:cNvPr>
          <p:cNvSpPr txBox="1"/>
          <p:nvPr/>
        </p:nvSpPr>
        <p:spPr>
          <a:xfrm>
            <a:off x="839787" y="796456"/>
            <a:ext cx="7170336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873760">
              <a:lnSpc>
                <a:spcPts val="4500"/>
              </a:lnSpc>
              <a:spcBef>
                <a:spcPts val="100"/>
              </a:spcBef>
            </a:pPr>
            <a:r>
              <a:rPr lang="ru-RU" sz="3600" b="1" spc="-5" dirty="0">
                <a:solidFill>
                  <a:srgbClr val="9B3393"/>
                </a:solidFill>
                <a:latin typeface="PT Serif" panose="020A0603040505020204" pitchFamily="18" charset="-52"/>
              </a:rPr>
              <a:t>ПРОИЗВОДСТВЕННЫЕ МОЩНОСТИ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5E439220-2202-A7AA-9F8D-4FFA8CF1C6D5}"/>
              </a:ext>
            </a:extLst>
          </p:cNvPr>
          <p:cNvSpPr/>
          <p:nvPr/>
        </p:nvSpPr>
        <p:spPr>
          <a:xfrm>
            <a:off x="904604" y="2345999"/>
            <a:ext cx="408267" cy="5965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485FCBA-6407-E390-E3B6-BE7C7FAB0E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07628" y="2282607"/>
            <a:ext cx="241784" cy="241784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A2FEE94-C5DE-4107-B359-83FB9298080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691156" y="2944105"/>
            <a:ext cx="257903" cy="24178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5FED713-FD03-A698-647F-B78735E2A1A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530659" y="2938183"/>
            <a:ext cx="241784" cy="24178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1297302-5288-06DC-0E13-5AEFA23478B0}"/>
              </a:ext>
            </a:extLst>
          </p:cNvPr>
          <p:cNvSpPr txBox="1"/>
          <p:nvPr/>
        </p:nvSpPr>
        <p:spPr>
          <a:xfrm>
            <a:off x="6749412" y="2224227"/>
            <a:ext cx="431187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1300" b="1" dirty="0">
                <a:latin typeface="PT Sans" panose="020B0503020203020204" pitchFamily="34" charset="-52"/>
              </a:rPr>
              <a:t>Механообрабатывающий цех со Слесарной мастерской с оборудованием на базе ЧПУ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4FBC50F-1BFE-CCDE-839F-41FD195B8309}"/>
              </a:ext>
            </a:extLst>
          </p:cNvPr>
          <p:cNvSpPr txBox="1"/>
          <p:nvPr/>
        </p:nvSpPr>
        <p:spPr>
          <a:xfrm>
            <a:off x="6699564" y="2919773"/>
            <a:ext cx="1944009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">
              <a:lnSpc>
                <a:spcPct val="100000"/>
              </a:lnSpc>
              <a:spcBef>
                <a:spcPts val="280"/>
              </a:spcBef>
            </a:pPr>
            <a:r>
              <a:rPr lang="ru-RU" sz="1300" b="1" dirty="0">
                <a:latin typeface="PT Sans" panose="020B0503020203020204" pitchFamily="34" charset="-52"/>
              </a:rPr>
              <a:t>Зона проведения </a:t>
            </a:r>
            <a:r>
              <a:rPr lang="en-US" sz="1300" b="1" dirty="0">
                <a:latin typeface="PT Sans" panose="020B0503020203020204" pitchFamily="34" charset="-52"/>
              </a:rPr>
              <a:t>FAT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81CF508-4381-64E1-26B8-2C3460EEB31E}"/>
              </a:ext>
            </a:extLst>
          </p:cNvPr>
          <p:cNvSpPr txBox="1"/>
          <p:nvPr/>
        </p:nvSpPr>
        <p:spPr>
          <a:xfrm>
            <a:off x="8861140" y="2922695"/>
            <a:ext cx="301648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">
              <a:spcBef>
                <a:spcPts val="100"/>
              </a:spcBef>
            </a:pPr>
            <a:r>
              <a:rPr lang="ru-RU" sz="1300" b="1" spc="-5" dirty="0">
                <a:latin typeface="PT Sans" panose="020B0503020203020204" pitchFamily="34" charset="-52"/>
              </a:rPr>
              <a:t>Маркировочная/Упаковочная зоны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33ADB079-EBEF-9E46-771C-365B16E4F023}"/>
              </a:ext>
            </a:extLst>
          </p:cNvPr>
          <p:cNvSpPr/>
          <p:nvPr/>
        </p:nvSpPr>
        <p:spPr>
          <a:xfrm>
            <a:off x="904604" y="3400019"/>
            <a:ext cx="10746622" cy="69554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21497E49-5F85-F615-F0AC-443676FE1E7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531807" y="4957866"/>
            <a:ext cx="800100" cy="390525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244268F-DDB9-68B6-2401-9BCB3835947C}"/>
              </a:ext>
            </a:extLst>
          </p:cNvPr>
          <p:cNvSpPr txBox="1"/>
          <p:nvPr/>
        </p:nvSpPr>
        <p:spPr>
          <a:xfrm>
            <a:off x="1160207" y="3538404"/>
            <a:ext cx="4178710" cy="761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ts val="2140"/>
              </a:lnSpc>
            </a:pPr>
            <a:r>
              <a:rPr lang="ru-RU" sz="1300" b="1" spc="-5" dirty="0">
                <a:solidFill>
                  <a:srgbClr val="9B3393"/>
                </a:solidFill>
                <a:latin typeface="PT Sans" panose="020B0503020203020204" pitchFamily="34" charset="-52"/>
              </a:rPr>
              <a:t>1000 ед. в год</a:t>
            </a:r>
          </a:p>
          <a:p>
            <a:pPr marL="12700"/>
            <a:r>
              <a:rPr lang="ru-RU" sz="1300" b="1" spc="-5" dirty="0">
                <a:latin typeface="PT Sans" panose="020B0503020203020204" pitchFamily="34" charset="-52"/>
              </a:rPr>
              <a:t>Производительность производства шкафного оборудования до 1000 единиц шкафов и щитов в год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50F73D9-70BF-03B6-A115-0E03834B9FB4}"/>
              </a:ext>
            </a:extLst>
          </p:cNvPr>
          <p:cNvSpPr txBox="1"/>
          <p:nvPr/>
        </p:nvSpPr>
        <p:spPr>
          <a:xfrm>
            <a:off x="5567673" y="3517786"/>
            <a:ext cx="5173524" cy="9618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ts val="2140"/>
              </a:lnSpc>
            </a:pPr>
            <a:r>
              <a:rPr lang="ru-RU" sz="1300" b="1" spc="-5" dirty="0">
                <a:solidFill>
                  <a:srgbClr val="9B3393"/>
                </a:solidFill>
                <a:latin typeface="PT Sans" panose="020B0503020203020204" pitchFamily="34" charset="-52"/>
              </a:rPr>
              <a:t>Электротехническая лаборатория</a:t>
            </a:r>
          </a:p>
          <a:p>
            <a:pPr marL="12700"/>
            <a:r>
              <a:rPr lang="ru-RU" sz="1300" b="1" spc="-5" dirty="0">
                <a:latin typeface="PT Sans" panose="020B0503020203020204" pitchFamily="34" charset="-52"/>
              </a:rPr>
              <a:t>Осуществляет приемо-сдаточные, контрольные, заводские испытания  и измерения электрооборудования напряжением до и выше 1000 В.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97"/>
          <a:stretch/>
        </p:blipFill>
        <p:spPr>
          <a:xfrm>
            <a:off x="1454548" y="4328977"/>
            <a:ext cx="3367709" cy="237436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3474720"/>
          </a:xfrm>
          <a:prstGeom prst="rect">
            <a:avLst/>
          </a:prstGeom>
          <a:solidFill>
            <a:srgbClr val="808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B31C4448-D393-913E-31CE-FB970C6BF486}"/>
              </a:ext>
            </a:extLst>
          </p:cNvPr>
          <p:cNvGrpSpPr/>
          <p:nvPr/>
        </p:nvGrpSpPr>
        <p:grpSpPr>
          <a:xfrm>
            <a:off x="9055226" y="218129"/>
            <a:ext cx="2618880" cy="717333"/>
            <a:chOff x="3842126" y="1306831"/>
            <a:chExt cx="2586810" cy="717333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B6CB6DF8-5543-E817-F4DA-1C5A165680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986279" y="1306831"/>
              <a:ext cx="442657" cy="657675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3A7FB4B-FC9F-1D89-221A-96F1E120DBD3}"/>
                </a:ext>
              </a:extLst>
            </p:cNvPr>
            <p:cNvSpPr txBox="1"/>
            <p:nvPr/>
          </p:nvSpPr>
          <p:spPr>
            <a:xfrm>
              <a:off x="3842126" y="1377833"/>
              <a:ext cx="21146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ИНЖИНИРИНГ</a:t>
              </a:r>
            </a:p>
            <a:p>
              <a:pPr algn="r"/>
              <a: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КАК ИСКУССТВО</a:t>
              </a: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631427" y="-1"/>
            <a:ext cx="1093485" cy="1088383"/>
          </a:xfrm>
          <a:prstGeom prst="rect">
            <a:avLst/>
          </a:prstGeom>
          <a:solidFill>
            <a:srgbClr val="15384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724912" y="0"/>
            <a:ext cx="2743200" cy="2862072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103120" y="2862072"/>
            <a:ext cx="621792" cy="612648"/>
          </a:xfrm>
          <a:prstGeom prst="rect">
            <a:avLst/>
          </a:prstGeom>
          <a:solidFill>
            <a:srgbClr val="9B3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724912" y="3474720"/>
            <a:ext cx="630936" cy="61264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355848" y="3790084"/>
            <a:ext cx="86017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873760">
              <a:spcBef>
                <a:spcPts val="100"/>
              </a:spcBef>
            </a:pPr>
            <a:r>
              <a:rPr lang="ru-RU" sz="2000" b="1" spc="-5" dirty="0">
                <a:solidFill>
                  <a:srgbClr val="9B3393"/>
                </a:solidFill>
                <a:latin typeface="PT Serif" panose="020A0603040505020204" pitchFamily="18" charset="-52"/>
              </a:rPr>
              <a:t>НПП «ГКС» СОБСТВЕННЫМИ СИЛАМИ ПРОИЗВОДИТ ПОЛНЫЙ КОМПЛЕКС РАБОТ ПО ВСЕМ НАПРАВЛЕНИЯМ ДЕЯТЕЛЬНОСТИ ПРЕДПРИЯТИЯ: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5EA5018-D072-C31F-4458-822E5F68DC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82943" y="5520184"/>
            <a:ext cx="241784" cy="24178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2FEE94-C5DE-4107-B359-83FB9298080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82943" y="6087002"/>
            <a:ext cx="257903" cy="24178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2EC1A66-BCC7-C842-7C7D-01B600DE97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82943" y="4970873"/>
            <a:ext cx="241784" cy="24178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32B8E7B-A8CC-1851-001C-EDB0BC619167}"/>
              </a:ext>
            </a:extLst>
          </p:cNvPr>
          <p:cNvSpPr txBox="1"/>
          <p:nvPr/>
        </p:nvSpPr>
        <p:spPr>
          <a:xfrm>
            <a:off x="3764995" y="4985957"/>
            <a:ext cx="5290231" cy="464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1763" indent="-131763">
              <a:lnSpc>
                <a:spcPts val="1400"/>
              </a:lnSpc>
              <a:spcBef>
                <a:spcPts val="100"/>
              </a:spcBef>
            </a:pPr>
            <a:r>
              <a:rPr lang="ru-RU" sz="1600" b="1" spc="-5" dirty="0">
                <a:latin typeface="PT Sans" panose="020B0503020203020204" pitchFamily="34" charset="-52"/>
              </a:rPr>
              <a:t>Проектирование</a:t>
            </a:r>
            <a:r>
              <a:rPr lang="ru-RU" sz="1600" b="1" spc="-5" dirty="0">
                <a:solidFill>
                  <a:srgbClr val="153843"/>
                </a:solidFill>
                <a:latin typeface="Bahnschrift SemiBold" panose="020B0502040204020203" pitchFamily="34" charset="0"/>
              </a:rPr>
              <a:t> </a:t>
            </a:r>
          </a:p>
          <a:p>
            <a:pPr marL="132080">
              <a:lnSpc>
                <a:spcPts val="1400"/>
              </a:lnSpc>
              <a:spcBef>
                <a:spcPts val="100"/>
              </a:spcBef>
            </a:pPr>
            <a:endParaRPr lang="ru-RU" sz="1200" dirty="0">
              <a:solidFill>
                <a:srgbClr val="153843"/>
              </a:solidFill>
              <a:latin typeface="Bahnschrift SemiBold" panose="020B0502040204020203" pitchFamily="34" charset="0"/>
              <a:cs typeface="PT San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32B8E7B-A8CC-1851-001C-EDB0BC619167}"/>
              </a:ext>
            </a:extLst>
          </p:cNvPr>
          <p:cNvSpPr txBox="1"/>
          <p:nvPr/>
        </p:nvSpPr>
        <p:spPr>
          <a:xfrm>
            <a:off x="3764995" y="5496216"/>
            <a:ext cx="800670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1763" indent="-131763">
              <a:spcBef>
                <a:spcPts val="100"/>
              </a:spcBef>
            </a:pPr>
            <a:r>
              <a:rPr lang="ru-RU" sz="1600" b="1" spc="-5" dirty="0">
                <a:latin typeface="PT Sans" panose="020B0503020203020204" pitchFamily="34" charset="-52"/>
              </a:rPr>
              <a:t>Изготовление, шеф-монтажные и пусконаладочные работы, приёмочные испытания</a:t>
            </a:r>
            <a:endParaRPr lang="ru-RU" sz="1200" dirty="0">
              <a:latin typeface="PT Sans" panose="020B0503020203020204" pitchFamily="34" charset="-52"/>
              <a:cs typeface="PT San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32B8E7B-A8CC-1851-001C-EDB0BC619167}"/>
              </a:ext>
            </a:extLst>
          </p:cNvPr>
          <p:cNvSpPr txBox="1"/>
          <p:nvPr/>
        </p:nvSpPr>
        <p:spPr>
          <a:xfrm>
            <a:off x="3788254" y="6087002"/>
            <a:ext cx="5290231" cy="279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1763" indent="-131763">
              <a:lnSpc>
                <a:spcPts val="1400"/>
              </a:lnSpc>
              <a:spcBef>
                <a:spcPts val="100"/>
              </a:spcBef>
            </a:pPr>
            <a:r>
              <a:rPr lang="ru-RU" sz="1600" b="1" spc="-5" dirty="0">
                <a:latin typeface="PT Sans" panose="020B0503020203020204" pitchFamily="34" charset="-52"/>
              </a:rPr>
              <a:t>Сервисное и метрологическое обслуживание</a:t>
            </a:r>
            <a:endParaRPr lang="ru-RU" sz="1200" dirty="0">
              <a:latin typeface="PT Sans" panose="020B0503020203020204" pitchFamily="34" charset="-52"/>
              <a:cs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2345712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Объект 16">
            <a:extLst>
              <a:ext uri="{FF2B5EF4-FFF2-40B4-BE49-F238E27FC236}">
                <a16:creationId xmlns:a16="http://schemas.microsoft.com/office/drawing/2014/main" id="{D2D64A96-4105-452E-9045-3A26CE6E00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5420448"/>
              </p:ext>
            </p:extLst>
          </p:nvPr>
        </p:nvGraphicFramePr>
        <p:xfrm>
          <a:off x="6079335" y="2035787"/>
          <a:ext cx="1084446" cy="15328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4" name="Acrobat Document" r:id="rId4" imgW="4533427" imgH="6408115" progId="Acrobat.Document.DC">
                  <p:embed/>
                </p:oleObj>
              </mc:Choice>
              <mc:Fallback>
                <p:oleObj name="Acrobat Document" r:id="rId4" imgW="4533427" imgH="6408115" progId="Acrobat.Document.DC">
                  <p:embed/>
                  <p:pic>
                    <p:nvPicPr>
                      <p:cNvPr id="17" name="Объект 16">
                        <a:extLst>
                          <a:ext uri="{FF2B5EF4-FFF2-40B4-BE49-F238E27FC236}">
                            <a16:creationId xmlns:a16="http://schemas.microsoft.com/office/drawing/2014/main" id="{D2D64A96-4105-452E-9045-3A26CE6E00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79335" y="2035787"/>
                        <a:ext cx="1084446" cy="15328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Объект 18">
            <a:extLst>
              <a:ext uri="{FF2B5EF4-FFF2-40B4-BE49-F238E27FC236}">
                <a16:creationId xmlns:a16="http://schemas.microsoft.com/office/drawing/2014/main" id="{DAF38C64-8C64-409A-BBC7-B18D4EA773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309401"/>
              </p:ext>
            </p:extLst>
          </p:nvPr>
        </p:nvGraphicFramePr>
        <p:xfrm>
          <a:off x="6749369" y="3772468"/>
          <a:ext cx="1070651" cy="15148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5" name="Acrobat Document" r:id="rId6" imgW="4533427" imgH="6415597" progId="Acrobat.Document.DC">
                  <p:embed/>
                </p:oleObj>
              </mc:Choice>
              <mc:Fallback>
                <p:oleObj name="Acrobat Document" r:id="rId6" imgW="4533427" imgH="6415597" progId="Acrobat.Document.DC">
                  <p:embed/>
                  <p:pic>
                    <p:nvPicPr>
                      <p:cNvPr id="19" name="Объект 18">
                        <a:extLst>
                          <a:ext uri="{FF2B5EF4-FFF2-40B4-BE49-F238E27FC236}">
                            <a16:creationId xmlns:a16="http://schemas.microsoft.com/office/drawing/2014/main" id="{DAF38C64-8C64-409A-BBC7-B18D4EA773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749369" y="3772468"/>
                        <a:ext cx="1070651" cy="15148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0AC40FA-6569-4715-A7FC-7605EFDA58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3115897"/>
              </p:ext>
            </p:extLst>
          </p:nvPr>
        </p:nvGraphicFramePr>
        <p:xfrm>
          <a:off x="9789359" y="1989799"/>
          <a:ext cx="1029068" cy="1456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6" name="Acrobat Document" r:id="rId8" imgW="4533427" imgH="6415597" progId="Acrobat.Document.DC">
                  <p:embed/>
                </p:oleObj>
              </mc:Choice>
              <mc:Fallback>
                <p:oleObj name="Acrobat Document" r:id="rId8" imgW="4533427" imgH="6415597" progId="Acrobat.Document.DC">
                  <p:embed/>
                  <p:pic>
                    <p:nvPicPr>
                      <p:cNvPr id="4" name="Объект 3">
                        <a:extLst>
                          <a:ext uri="{FF2B5EF4-FFF2-40B4-BE49-F238E27FC236}">
                            <a16:creationId xmlns:a16="http://schemas.microsoft.com/office/drawing/2014/main" id="{D0AC40FA-6569-4715-A7FC-7605EFDA58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789359" y="1989799"/>
                        <a:ext cx="1029068" cy="14560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B3ABC3CB-9777-8C99-C8E7-C071C633DB52}"/>
              </a:ext>
            </a:extLst>
          </p:cNvPr>
          <p:cNvSpPr txBox="1"/>
          <p:nvPr/>
        </p:nvSpPr>
        <p:spPr>
          <a:xfrm>
            <a:off x="727362" y="1207834"/>
            <a:ext cx="6180880" cy="669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873760">
              <a:lnSpc>
                <a:spcPts val="4500"/>
              </a:lnSpc>
              <a:spcBef>
                <a:spcPts val="100"/>
              </a:spcBef>
            </a:pPr>
            <a:r>
              <a:rPr lang="ru-RU" sz="3600" b="1" spc="-5" dirty="0">
                <a:solidFill>
                  <a:srgbClr val="A13388"/>
                </a:solidFill>
                <a:latin typeface="PT Serif" panose="020A0603040505020204" pitchFamily="18" charset="-52"/>
              </a:rPr>
              <a:t>ПРОЕКТИРОВАНИЕ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5C31E0-2226-B988-2F16-A94E76D045BD}"/>
              </a:ext>
            </a:extLst>
          </p:cNvPr>
          <p:cNvSpPr txBox="1"/>
          <p:nvPr/>
        </p:nvSpPr>
        <p:spPr>
          <a:xfrm>
            <a:off x="1266623" y="2405843"/>
            <a:ext cx="3704367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b="1" spc="-10" dirty="0">
                <a:latin typeface="PT Sans" panose="020B0503020203020204" pitchFamily="34" charset="-52"/>
              </a:rPr>
              <a:t>Наша компания специализируется на оказании полного комплекса услуг в сфере проектирования  по всем направлениям деятельности предприятия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830F173-E7BA-4EF6-D822-ABEACADCF6D8}"/>
              </a:ext>
            </a:extLst>
          </p:cNvPr>
          <p:cNvSpPr txBox="1"/>
          <p:nvPr/>
        </p:nvSpPr>
        <p:spPr>
          <a:xfrm>
            <a:off x="1266623" y="3727208"/>
            <a:ext cx="3983646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b="1" spc="-10" dirty="0">
                <a:latin typeface="PT Sans" panose="020B0503020203020204" pitchFamily="34" charset="-52"/>
              </a:rPr>
              <a:t>Высокий профессионализм проектной команды НПП «ГКС» подтверждается многочисленными положительными отзывами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0DFDDBC-FB08-B81B-D0A7-1F5C4C8A458B}"/>
              </a:ext>
            </a:extLst>
          </p:cNvPr>
          <p:cNvSpPr/>
          <p:nvPr/>
        </p:nvSpPr>
        <p:spPr>
          <a:xfrm>
            <a:off x="846224" y="2510384"/>
            <a:ext cx="408267" cy="5965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7C43934-259F-7138-B002-3D0400194EA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705475" y="6592831"/>
            <a:ext cx="781050" cy="4762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411BD4C-A936-0CBB-EF0C-66A3980FFFC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476570" y="3868203"/>
            <a:ext cx="252253" cy="23964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EF3371F-1DEB-EA97-97F1-A008920F1F6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720379" y="2205002"/>
            <a:ext cx="241784" cy="241784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13CC951-3EF1-4898-C363-4F8092AF47F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616257" y="2204146"/>
            <a:ext cx="241784" cy="24178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5F3D564-714D-2102-2CBB-6A37E061E43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9475731" y="2204146"/>
            <a:ext cx="257903" cy="241784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E18350E4-93BA-D2AC-1D97-91399E6394B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347536" y="3861177"/>
            <a:ext cx="274022" cy="24178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58156" y="3843976"/>
            <a:ext cx="408467" cy="60965"/>
          </a:xfrm>
          <a:prstGeom prst="rect">
            <a:avLst/>
          </a:prstGeom>
          <a:solidFill>
            <a:srgbClr val="A7AF39"/>
          </a:solidFill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12608750-A082-40DB-3C85-E162212434A2}"/>
              </a:ext>
            </a:extLst>
          </p:cNvPr>
          <p:cNvSpPr/>
          <p:nvPr/>
        </p:nvSpPr>
        <p:spPr>
          <a:xfrm>
            <a:off x="839788" y="5394096"/>
            <a:ext cx="10512424" cy="5965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97CBECD-232B-58D1-D9CB-6F5CED370A08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858983" y="5560500"/>
            <a:ext cx="611755" cy="359073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1E65691E-9288-E4E4-3982-69031F1CD1EF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3461304" y="5591415"/>
            <a:ext cx="438868" cy="67825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05E53836-4B13-6B0B-5E5D-A152F061E139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8342028" y="5560500"/>
            <a:ext cx="904333" cy="18618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9246484" y="5572201"/>
            <a:ext cx="278958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spcBef>
                <a:spcPts val="600"/>
              </a:spcBef>
            </a:pPr>
            <a:r>
              <a:rPr lang="ru-RU" sz="1300" b="1" spc="-10" dirty="0">
                <a:solidFill>
                  <a:srgbClr val="A13388"/>
                </a:solidFill>
                <a:latin typeface="PT Sans" panose="020B0503020203020204" pitchFamily="34" charset="-52"/>
              </a:rPr>
              <a:t>с 2017 года</a:t>
            </a:r>
          </a:p>
          <a:p>
            <a:pPr marL="12700">
              <a:spcBef>
                <a:spcPts val="600"/>
              </a:spcBef>
            </a:pPr>
            <a:r>
              <a:rPr lang="ru-RU" sz="1300" b="1" spc="-10" dirty="0">
                <a:latin typeface="PT Sans" panose="020B0503020203020204" pitchFamily="34" charset="-52"/>
              </a:rPr>
              <a:t>Опыт реализации проектов предлагаемого ПТК</a:t>
            </a:r>
            <a:endParaRPr lang="en-US" sz="1300" b="1" spc="-10" dirty="0">
              <a:latin typeface="PT Sans" panose="020B0503020203020204" pitchFamily="34" charset="-52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22917" y="5557894"/>
            <a:ext cx="383670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spc="-10" dirty="0">
                <a:solidFill>
                  <a:srgbClr val="A13388"/>
                </a:solidFill>
                <a:latin typeface="PT Sans" panose="020B0503020203020204" pitchFamily="34" charset="-52"/>
              </a:rPr>
              <a:t>Наличие аттестованных специалистов</a:t>
            </a:r>
            <a:endParaRPr lang="ru-RU" sz="1300" b="1" dirty="0">
              <a:latin typeface="PT Sans" panose="020B0503020203020204" pitchFamily="34" charset="-52"/>
              <a:ea typeface="Calibri" panose="020F0502020204030204" pitchFamily="34" charset="0"/>
            </a:endParaRPr>
          </a:p>
          <a:p>
            <a:r>
              <a:rPr lang="en-US" sz="1300" b="1" dirty="0" err="1">
                <a:latin typeface="PT Sans" panose="020B0503020203020204" pitchFamily="34" charset="-52"/>
                <a:ea typeface="Calibri" panose="020F0502020204030204" pitchFamily="34" charset="0"/>
              </a:rPr>
              <a:t>Eplan</a:t>
            </a:r>
            <a:r>
              <a:rPr lang="ru-RU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, функциональная безопасность, промышленная безопасность, информационная безопасность</a:t>
            </a:r>
            <a:endParaRPr lang="ru-RU" sz="1300" b="1" dirty="0">
              <a:latin typeface="PT Sans" panose="020B0503020203020204" pitchFamily="34" charset="-52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93704" y="5552494"/>
            <a:ext cx="157212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ts val="1500"/>
              </a:lnSpc>
            </a:pPr>
            <a:r>
              <a:rPr lang="ru-RU" sz="1300" b="1" spc="-10" dirty="0">
                <a:solidFill>
                  <a:srgbClr val="A13388"/>
                </a:solidFill>
                <a:latin typeface="PT Sans" panose="020B0503020203020204" pitchFamily="34" charset="-52"/>
              </a:rPr>
              <a:t>Более 50</a:t>
            </a:r>
          </a:p>
          <a:p>
            <a:pPr marL="12700">
              <a:lnSpc>
                <a:spcPts val="1500"/>
              </a:lnSpc>
              <a:spcBef>
                <a:spcPts val="600"/>
              </a:spcBef>
            </a:pPr>
            <a:r>
              <a:rPr lang="ru-RU" sz="1300" b="1" spc="-10">
                <a:latin typeface="PT Sans" panose="020B0503020203020204" pitchFamily="34" charset="-52"/>
              </a:rPr>
              <a:t>Инженеров ПКД</a:t>
            </a:r>
            <a:endParaRPr lang="ru-RU" sz="1300" b="1" spc="-10" dirty="0">
              <a:latin typeface="PT Sans" panose="020B0503020203020204" pitchFamily="34" charset="-52"/>
            </a:endParaRPr>
          </a:p>
        </p:txBody>
      </p:sp>
      <p:pic>
        <p:nvPicPr>
          <p:cNvPr id="30" name="Рисунок 29"/>
          <p:cNvPicPr/>
          <p:nvPr/>
        </p:nvPicPr>
        <p:blipFill>
          <a:blip r:embed="rId30"/>
          <a:stretch>
            <a:fillRect/>
          </a:stretch>
        </p:blipFill>
        <p:spPr>
          <a:xfrm>
            <a:off x="7974880" y="2086702"/>
            <a:ext cx="1120219" cy="1513077"/>
          </a:xfrm>
          <a:prstGeom prst="rect">
            <a:avLst/>
          </a:prstGeom>
        </p:spPr>
      </p:pic>
      <p:pic>
        <p:nvPicPr>
          <p:cNvPr id="31" name="Рисунок 30"/>
          <p:cNvPicPr/>
          <p:nvPr/>
        </p:nvPicPr>
        <p:blipFill>
          <a:blip r:embed="rId31"/>
          <a:stretch>
            <a:fillRect/>
          </a:stretch>
        </p:blipFill>
        <p:spPr>
          <a:xfrm>
            <a:off x="8955999" y="3727208"/>
            <a:ext cx="999393" cy="1455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565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FAEA79E3-6059-4535-BA50-31C9C87E40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552726"/>
              </p:ext>
            </p:extLst>
          </p:nvPr>
        </p:nvGraphicFramePr>
        <p:xfrm>
          <a:off x="7394769" y="1463904"/>
          <a:ext cx="1800328" cy="13158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0" name="Acrobat Document" r:id="rId4" imgW="6369966" imgH="4655460" progId="Acrobat.Document.DC">
                  <p:embed/>
                </p:oleObj>
              </mc:Choice>
              <mc:Fallback>
                <p:oleObj name="Acrobat Document" r:id="rId4" imgW="6369966" imgH="4655460" progId="Acrobat.Document.DC">
                  <p:embed/>
                  <p:pic>
                    <p:nvPicPr>
                      <p:cNvPr id="7" name="Объект 6">
                        <a:extLst>
                          <a:ext uri="{FF2B5EF4-FFF2-40B4-BE49-F238E27FC236}">
                            <a16:creationId xmlns:a16="http://schemas.microsoft.com/office/drawing/2014/main" id="{FAEA79E3-6059-4535-BA50-31C9C87E40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394769" y="1463904"/>
                        <a:ext cx="1800328" cy="13158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3165FA26-1A01-4A69-A4BE-5E17DBB6CC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1131865"/>
              </p:ext>
            </p:extLst>
          </p:nvPr>
        </p:nvGraphicFramePr>
        <p:xfrm>
          <a:off x="7399328" y="3163339"/>
          <a:ext cx="1907459" cy="134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1" name="Acrobat Document" r:id="rId6" imgW="6415905" imgH="4533761" progId="Acrobat.Document.DC">
                  <p:embed/>
                </p:oleObj>
              </mc:Choice>
              <mc:Fallback>
                <p:oleObj name="Acrobat Document" r:id="rId6" imgW="6415905" imgH="4533761" progId="Acrobat.Document.DC">
                  <p:embed/>
                  <p:pic>
                    <p:nvPicPr>
                      <p:cNvPr id="8" name="Объект 7">
                        <a:extLst>
                          <a:ext uri="{FF2B5EF4-FFF2-40B4-BE49-F238E27FC236}">
                            <a16:creationId xmlns:a16="http://schemas.microsoft.com/office/drawing/2014/main" id="{3165FA26-1A01-4A69-A4BE-5E17DBB6CC2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399328" y="3163339"/>
                        <a:ext cx="1907459" cy="1347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Объект 23">
            <a:extLst>
              <a:ext uri="{FF2B5EF4-FFF2-40B4-BE49-F238E27FC236}">
                <a16:creationId xmlns:a16="http://schemas.microsoft.com/office/drawing/2014/main" id="{42CCACA9-8E7C-4450-AE67-3C0529B3785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7496460"/>
              </p:ext>
            </p:extLst>
          </p:nvPr>
        </p:nvGraphicFramePr>
        <p:xfrm>
          <a:off x="9708497" y="1463904"/>
          <a:ext cx="1940889" cy="13713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2" name="Acrobat Document" r:id="rId8" imgW="6415905" imgH="4533761" progId="Acrobat.Document.DC">
                  <p:embed/>
                </p:oleObj>
              </mc:Choice>
              <mc:Fallback>
                <p:oleObj name="Acrobat Document" r:id="rId8" imgW="6415905" imgH="4533761" progId="Acrobat.Document.DC">
                  <p:embed/>
                  <p:pic>
                    <p:nvPicPr>
                      <p:cNvPr id="24" name="Объект 23">
                        <a:extLst>
                          <a:ext uri="{FF2B5EF4-FFF2-40B4-BE49-F238E27FC236}">
                            <a16:creationId xmlns:a16="http://schemas.microsoft.com/office/drawing/2014/main" id="{42CCACA9-8E7C-4450-AE67-3C0529B3785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708497" y="1463904"/>
                        <a:ext cx="1940889" cy="13713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object 13">
            <a:extLst>
              <a:ext uri="{FF2B5EF4-FFF2-40B4-BE49-F238E27FC236}">
                <a16:creationId xmlns:a16="http://schemas.microsoft.com/office/drawing/2014/main" id="{2744BFE1-FBEA-478A-A52D-A54097492A8C}"/>
              </a:ext>
            </a:extLst>
          </p:cNvPr>
          <p:cNvSpPr txBox="1"/>
          <p:nvPr/>
        </p:nvSpPr>
        <p:spPr>
          <a:xfrm>
            <a:off x="3950207" y="5573320"/>
            <a:ext cx="4102300" cy="8130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600"/>
              </a:spcBef>
            </a:pPr>
            <a:r>
              <a:rPr lang="ru-RU" sz="1300" b="1" spc="-10" dirty="0">
                <a:solidFill>
                  <a:srgbClr val="A13388"/>
                </a:solidFill>
                <a:latin typeface="PT Sans" panose="020B0503020203020204" pitchFamily="34" charset="-52"/>
              </a:rPr>
              <a:t>Наличие аттестованных специалистов</a:t>
            </a:r>
          </a:p>
          <a:p>
            <a:r>
              <a:rPr lang="ru-RU" sz="1300" b="1" spc="-10" dirty="0" err="1">
                <a:latin typeface="PT Sans" panose="020B0503020203020204" pitchFamily="34" charset="-52"/>
              </a:rPr>
              <a:t>Прософт</a:t>
            </a:r>
            <a:r>
              <a:rPr lang="ru-RU" sz="1300" b="1" spc="-10" dirty="0">
                <a:latin typeface="PT Sans" panose="020B0503020203020204" pitchFamily="34" charset="-52"/>
              </a:rPr>
              <a:t>, </a:t>
            </a:r>
            <a:r>
              <a:rPr lang="ru-RU" sz="1300" b="1" spc="-10" dirty="0" err="1">
                <a:latin typeface="PT Sans" panose="020B0503020203020204" pitchFamily="34" charset="-52"/>
              </a:rPr>
              <a:t>Атомик</a:t>
            </a:r>
            <a:r>
              <a:rPr lang="ru-RU" sz="1300" b="1" spc="-10" dirty="0">
                <a:latin typeface="PT Sans" panose="020B0503020203020204" pitchFamily="34" charset="-52"/>
              </a:rPr>
              <a:t> Софт, </a:t>
            </a:r>
            <a:r>
              <a:rPr lang="ru-RU" sz="1300" b="1" spc="-10" dirty="0" err="1">
                <a:latin typeface="PT Sans" panose="020B0503020203020204" pitchFamily="34" charset="-52"/>
              </a:rPr>
              <a:t>СибКом</a:t>
            </a:r>
            <a:r>
              <a:rPr lang="ru-RU" sz="1300" b="1" spc="-10" dirty="0">
                <a:latin typeface="PT Sans" panose="020B0503020203020204" pitchFamily="34" charset="-52"/>
              </a:rPr>
              <a:t> Цифра, </a:t>
            </a:r>
            <a:r>
              <a:rPr lang="en-US" sz="1300" b="1" spc="-10" dirty="0">
                <a:latin typeface="PT Sans" panose="020B0503020203020204" pitchFamily="34" charset="-52"/>
              </a:rPr>
              <a:t>SUPCON</a:t>
            </a:r>
            <a:r>
              <a:rPr lang="ru-RU" sz="1300" b="1" spc="-10" dirty="0">
                <a:latin typeface="PT Sans" panose="020B0503020203020204" pitchFamily="34" charset="-52"/>
              </a:rPr>
              <a:t>, </a:t>
            </a:r>
            <a:r>
              <a:rPr lang="en-US" sz="1300" b="1" spc="-10" dirty="0">
                <a:latin typeface="PT Sans" panose="020B0503020203020204" pitchFamily="34" charset="-52"/>
              </a:rPr>
              <a:t>Emerson, Siemens, Honeywell, Yokogawa, Schneider Electric, ABB</a:t>
            </a:r>
            <a:r>
              <a:rPr lang="ru-RU" sz="1300" b="1" spc="-10" dirty="0">
                <a:latin typeface="PT Sans" panose="020B0503020203020204" pitchFamily="34" charset="-52"/>
              </a:rPr>
              <a:t>, </a:t>
            </a:r>
            <a:r>
              <a:rPr lang="en-US" sz="1300" b="1" spc="-10" dirty="0">
                <a:latin typeface="PT Sans" panose="020B0503020203020204" pitchFamily="34" charset="-52"/>
              </a:rPr>
              <a:t>Mitsubishi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562C64-2A34-E04A-691D-8681BCA8539F}"/>
              </a:ext>
            </a:extLst>
          </p:cNvPr>
          <p:cNvSpPr txBox="1"/>
          <p:nvPr/>
        </p:nvSpPr>
        <p:spPr>
          <a:xfrm>
            <a:off x="728602" y="1204595"/>
            <a:ext cx="6902263" cy="1259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873760">
              <a:lnSpc>
                <a:spcPts val="4500"/>
              </a:lnSpc>
              <a:spcBef>
                <a:spcPts val="100"/>
              </a:spcBef>
            </a:pPr>
            <a:r>
              <a:rPr lang="ru-RU" sz="3600" b="1" spc="-5" dirty="0">
                <a:solidFill>
                  <a:srgbClr val="A13388"/>
                </a:solidFill>
                <a:latin typeface="PT Serif" panose="020A0603040505020204" pitchFamily="18" charset="-52"/>
              </a:rPr>
              <a:t>ПУСКОНАЛАДОЧНЫЕ</a:t>
            </a:r>
          </a:p>
          <a:p>
            <a:pPr marL="12700" marR="873760">
              <a:lnSpc>
                <a:spcPts val="4500"/>
              </a:lnSpc>
              <a:spcBef>
                <a:spcPts val="100"/>
              </a:spcBef>
            </a:pPr>
            <a:r>
              <a:rPr lang="ru-RU" sz="3600" b="1" spc="-5" dirty="0">
                <a:solidFill>
                  <a:srgbClr val="A13388"/>
                </a:solidFill>
                <a:latin typeface="PT Serif" panose="020A0603040505020204" pitchFamily="18" charset="-52"/>
              </a:rPr>
              <a:t>РАБОТЫ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AC590B-2D73-9233-FA4D-B6557F5CE6D7}"/>
              </a:ext>
            </a:extLst>
          </p:cNvPr>
          <p:cNvSpPr txBox="1"/>
          <p:nvPr/>
        </p:nvSpPr>
        <p:spPr>
          <a:xfrm>
            <a:off x="1267250" y="2643399"/>
            <a:ext cx="4087371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b="1" spc="-10" dirty="0">
                <a:latin typeface="PT Sans" panose="020B0503020203020204" pitchFamily="34" charset="-52"/>
              </a:rPr>
              <a:t>НПП «ГКС» выполняет полный комплекс пусконаладочных работ по всем направлениям деятельности предприятия, включая разработку прикладного программного обеспечения, испытания, ввод в опытную и в промышленную эксплуатацию, а также последующее сопровождение</a:t>
            </a:r>
            <a:endParaRPr lang="en-US" sz="1300" b="1" spc="-10" dirty="0">
              <a:latin typeface="PT Sans" panose="020B0503020203020204" pitchFamily="34" charset="-52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77D36A9-9EC7-D422-7DD6-E3280E69FCEA}"/>
              </a:ext>
            </a:extLst>
          </p:cNvPr>
          <p:cNvSpPr/>
          <p:nvPr/>
        </p:nvSpPr>
        <p:spPr>
          <a:xfrm>
            <a:off x="839788" y="2779718"/>
            <a:ext cx="408267" cy="5965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90CFD59-4896-4EC4-7D99-7F9BF6161F37}"/>
              </a:ext>
            </a:extLst>
          </p:cNvPr>
          <p:cNvSpPr txBox="1"/>
          <p:nvPr/>
        </p:nvSpPr>
        <p:spPr>
          <a:xfrm>
            <a:off x="1267250" y="4021578"/>
            <a:ext cx="4252137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b="1" spc="-10" dirty="0">
                <a:latin typeface="PT Sans" panose="020B0503020203020204" pitchFamily="34" charset="-52"/>
              </a:rPr>
              <a:t>Штат высококвалифицированных специалистов способен качественно и в сжатые сроки провести пусконаладочные работы автоматизированных систем на базе современных программно-технических средств ведущих фирм производителей комплектующих систем автоматизации и учета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85C46C1-EA8B-34B0-5FB3-4793C81AC913}"/>
              </a:ext>
            </a:extLst>
          </p:cNvPr>
          <p:cNvSpPr/>
          <p:nvPr/>
        </p:nvSpPr>
        <p:spPr>
          <a:xfrm>
            <a:off x="839788" y="4126722"/>
            <a:ext cx="408267" cy="5965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2608750-A082-40DB-3C85-E162212434A2}"/>
              </a:ext>
            </a:extLst>
          </p:cNvPr>
          <p:cNvSpPr/>
          <p:nvPr/>
        </p:nvSpPr>
        <p:spPr>
          <a:xfrm>
            <a:off x="839788" y="5394096"/>
            <a:ext cx="10512424" cy="5965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9111209-04E1-53AD-5E31-AC299D678F22}"/>
              </a:ext>
            </a:extLst>
          </p:cNvPr>
          <p:cNvSpPr txBox="1"/>
          <p:nvPr/>
        </p:nvSpPr>
        <p:spPr>
          <a:xfrm>
            <a:off x="1562793" y="5572419"/>
            <a:ext cx="190745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ts val="1500"/>
              </a:lnSpc>
            </a:pPr>
            <a:r>
              <a:rPr lang="ru-RU" sz="1300" b="1" spc="-10" dirty="0">
                <a:solidFill>
                  <a:srgbClr val="A13388"/>
                </a:solidFill>
                <a:latin typeface="PT Sans" panose="020B0503020203020204" pitchFamily="34" charset="-52"/>
              </a:rPr>
              <a:t>Более 70</a:t>
            </a:r>
          </a:p>
          <a:p>
            <a:pPr marL="12700">
              <a:lnSpc>
                <a:spcPts val="1500"/>
              </a:lnSpc>
              <a:spcBef>
                <a:spcPts val="600"/>
              </a:spcBef>
            </a:pPr>
            <a:r>
              <a:rPr lang="ru-RU" sz="1300" b="1" spc="-10" dirty="0">
                <a:latin typeface="PT Sans" panose="020B0503020203020204" pitchFamily="34" charset="-52"/>
              </a:rPr>
              <a:t>Инженеров ПНР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397CBECD-232B-58D1-D9CB-6F5CED370A0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58983" y="5560500"/>
            <a:ext cx="611755" cy="359073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E65691E-9288-E4E4-3982-69031F1CD1E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419284" y="5560500"/>
            <a:ext cx="438868" cy="67825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5E53836-4B13-6B0B-5E5D-A152F061E13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342028" y="5560500"/>
            <a:ext cx="904333" cy="186186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BF875C73-CB28-25F1-1B20-7AB418062A40}"/>
              </a:ext>
            </a:extLst>
          </p:cNvPr>
          <p:cNvSpPr txBox="1"/>
          <p:nvPr/>
        </p:nvSpPr>
        <p:spPr>
          <a:xfrm>
            <a:off x="9240721" y="5572419"/>
            <a:ext cx="28764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spcBef>
                <a:spcPts val="600"/>
              </a:spcBef>
            </a:pPr>
            <a:r>
              <a:rPr lang="ru-RU" sz="1300" b="1" spc="-10" dirty="0">
                <a:solidFill>
                  <a:srgbClr val="A13388"/>
                </a:solidFill>
                <a:latin typeface="PT Sans" panose="020B0503020203020204" pitchFamily="34" charset="-52"/>
              </a:rPr>
              <a:t>с 2017 года</a:t>
            </a:r>
          </a:p>
          <a:p>
            <a:pPr marL="12700">
              <a:spcBef>
                <a:spcPts val="600"/>
              </a:spcBef>
            </a:pPr>
            <a:r>
              <a:rPr lang="ru-RU" sz="1300" b="1" spc="-10" dirty="0">
                <a:latin typeface="PT Sans" panose="020B0503020203020204" pitchFamily="34" charset="-52"/>
              </a:rPr>
              <a:t>Опыт реализации проектов предлагаемого ПТК</a:t>
            </a:r>
            <a:endParaRPr lang="en-US" sz="1300" b="1" spc="-10" dirty="0">
              <a:latin typeface="PT Sans" panose="020B0503020203020204" pitchFamily="34" charset="-52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DF88BA8D-6B18-0A41-2181-D2A1ED85327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418806" y="3312079"/>
            <a:ext cx="252253" cy="23964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D177B5BE-2F83-5F62-BD3A-3B2403E8F97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044222" y="1716601"/>
            <a:ext cx="241784" cy="241784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EDCC6A-2C03-213C-FE6B-626942D0A44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9418806" y="1716601"/>
            <a:ext cx="241784" cy="241784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7578C87D-A891-F702-4210-8007B1E62C3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5582004" y="2684540"/>
            <a:ext cx="257903" cy="241784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9215B34B-2EE4-5BFD-A0BC-CC6306A232E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7092960" y="3297413"/>
            <a:ext cx="274022" cy="241784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5C531F1-0D78-E57B-1C26-840CD95526DF}"/>
              </a:ext>
            </a:extLst>
          </p:cNvPr>
          <p:cNvSpPr txBox="1"/>
          <p:nvPr/>
        </p:nvSpPr>
        <p:spPr>
          <a:xfrm>
            <a:off x="10368401" y="304504"/>
            <a:ext cx="1673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chemeClr val="bg1"/>
                </a:solidFill>
              </a:rPr>
              <a:t>Общество с ограниченной</a:t>
            </a:r>
            <a:endParaRPr lang="en-US" sz="800" dirty="0">
              <a:solidFill>
                <a:schemeClr val="bg1"/>
              </a:solidFill>
            </a:endParaRPr>
          </a:p>
          <a:p>
            <a:r>
              <a:rPr lang="ru-RU" sz="800" dirty="0">
                <a:solidFill>
                  <a:schemeClr val="bg1"/>
                </a:solidFill>
              </a:rPr>
              <a:t>ответственностью</a:t>
            </a:r>
          </a:p>
          <a:p>
            <a:r>
              <a:rPr lang="ru-RU" sz="800" dirty="0">
                <a:solidFill>
                  <a:schemeClr val="bg1"/>
                </a:solidFill>
              </a:rPr>
              <a:t>Научно-производственное</a:t>
            </a:r>
            <a:endParaRPr lang="en-US" sz="800" dirty="0">
              <a:solidFill>
                <a:schemeClr val="bg1"/>
              </a:solidFill>
            </a:endParaRPr>
          </a:p>
          <a:p>
            <a:r>
              <a:rPr lang="ru-RU" sz="800" dirty="0">
                <a:solidFill>
                  <a:schemeClr val="bg1"/>
                </a:solidFill>
              </a:rPr>
              <a:t>предприятие «ГКС»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783078" y="3217022"/>
            <a:ext cx="1852754" cy="13122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952892" y="2300930"/>
            <a:ext cx="1028049" cy="145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863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D0244FC-E10C-45C7-819C-D0DD6AF9BC9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738" y="5366344"/>
            <a:ext cx="707361" cy="583606"/>
          </a:xfrm>
          <a:prstGeom prst="rect">
            <a:avLst/>
          </a:prstGeom>
        </p:spPr>
      </p:pic>
      <p:sp>
        <p:nvSpPr>
          <p:cNvPr id="16" name="Объект 1">
            <a:extLst>
              <a:ext uri="{FF2B5EF4-FFF2-40B4-BE49-F238E27FC236}">
                <a16:creationId xmlns:a16="http://schemas.microsoft.com/office/drawing/2014/main" id="{2281CD0A-078B-4B1F-8485-62F39F4D6BE7}"/>
              </a:ext>
            </a:extLst>
          </p:cNvPr>
          <p:cNvSpPr txBox="1">
            <a:spLocks/>
          </p:cNvSpPr>
          <p:nvPr/>
        </p:nvSpPr>
        <p:spPr>
          <a:xfrm>
            <a:off x="1826290" y="5366344"/>
            <a:ext cx="4701832" cy="65692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386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90" indent="-228597" algn="l" defTabSz="91438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83" indent="-228597" algn="l" defTabSz="91438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76" indent="-228597" algn="l" defTabSz="91438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69" indent="-228597" algn="l" defTabSz="91438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62" indent="-228597" algn="l" defTabSz="91438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55" indent="-228597" algn="l" defTabSz="91438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48" indent="-228597" algn="l" defTabSz="91438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41" indent="-228597" algn="l" defTabSz="91438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300" b="1" spc="-5" dirty="0">
                <a:latin typeface="PT Sans" panose="020B0503020203020204" pitchFamily="34" charset="-52"/>
              </a:rPr>
              <a:t>Наши специалисты осуществляют круглосуточный сервис на месте эксплуатации, в том числе на труднодоступных объектах вахтовым методом на условиях аутсорсинга.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247719C-F5E5-6417-361C-F2ED58ECD6F7}"/>
              </a:ext>
            </a:extLst>
          </p:cNvPr>
          <p:cNvSpPr txBox="1"/>
          <p:nvPr/>
        </p:nvSpPr>
        <p:spPr>
          <a:xfrm>
            <a:off x="728909" y="748933"/>
            <a:ext cx="7694037" cy="1779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873760">
              <a:spcBef>
                <a:spcPts val="100"/>
              </a:spcBef>
            </a:pPr>
            <a:r>
              <a:rPr lang="ru-RU" sz="3600" b="1" spc="-5" dirty="0">
                <a:solidFill>
                  <a:srgbClr val="A13388"/>
                </a:solidFill>
                <a:latin typeface="PT Serif" panose="020A0603040505020204" pitchFamily="18" charset="-52"/>
              </a:rPr>
              <a:t>СЕРВИСНОЕ </a:t>
            </a:r>
            <a:endParaRPr lang="en-US" sz="3600" b="1" spc="-5" dirty="0">
              <a:solidFill>
                <a:srgbClr val="A13388"/>
              </a:solidFill>
              <a:latin typeface="PT Serif" panose="020A0603040505020204" pitchFamily="18" charset="-52"/>
            </a:endParaRPr>
          </a:p>
          <a:p>
            <a:pPr marL="12700" marR="873760">
              <a:spcBef>
                <a:spcPts val="100"/>
              </a:spcBef>
            </a:pPr>
            <a:r>
              <a:rPr lang="ru-RU" sz="3600" b="1" spc="-5" dirty="0">
                <a:solidFill>
                  <a:srgbClr val="A13388"/>
                </a:solidFill>
                <a:latin typeface="PT Serif" panose="020A0603040505020204" pitchFamily="18" charset="-52"/>
              </a:rPr>
              <a:t>И МЕТРОЛОГИЧЕСКОЕ</a:t>
            </a:r>
          </a:p>
          <a:p>
            <a:pPr marL="12700" marR="873760">
              <a:spcBef>
                <a:spcPts val="100"/>
              </a:spcBef>
            </a:pPr>
            <a:r>
              <a:rPr lang="ru-RU" sz="3600" b="1" spc="-5" dirty="0">
                <a:solidFill>
                  <a:srgbClr val="A13388"/>
                </a:solidFill>
                <a:latin typeface="PT Serif" panose="020A0603040505020204" pitchFamily="18" charset="-52"/>
              </a:rPr>
              <a:t>ОБСЛУЖИВАНИЕ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746F943-FB0A-36F6-AB09-07126FBF046A}"/>
              </a:ext>
            </a:extLst>
          </p:cNvPr>
          <p:cNvSpPr txBox="1"/>
          <p:nvPr/>
        </p:nvSpPr>
        <p:spPr>
          <a:xfrm>
            <a:off x="1303294" y="2851166"/>
            <a:ext cx="5224828" cy="1905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765" marR="502284" algn="just">
              <a:spcBef>
                <a:spcPts val="100"/>
              </a:spcBef>
            </a:pPr>
            <a:r>
              <a:rPr lang="ru-RU" sz="1300" b="1" spc="-5" dirty="0">
                <a:latin typeface="PT Sans" panose="020B0503020203020204" pitchFamily="34" charset="-52"/>
              </a:rPr>
              <a:t>НПП «ГКС» имеет собственную метрологическую службу, аккредитованную на право выполнения поверки средств измерений, метрологической экспертизы документации, аттестации методик измерений. </a:t>
            </a:r>
          </a:p>
          <a:p>
            <a:pPr marL="24765" marR="502284" algn="just">
              <a:spcBef>
                <a:spcPts val="100"/>
              </a:spcBef>
            </a:pPr>
            <a:r>
              <a:rPr lang="ru-RU" sz="1300" b="1" spc="-5" dirty="0">
                <a:latin typeface="PT Sans" panose="020B0503020203020204" pitchFamily="34" charset="-52"/>
              </a:rPr>
              <a:t>Метрологическая служба НПП «ГКС» обладает эталонной базой по профильным направлениям в области измерений количественных и качественных параметров углеводородного сырья, достаточной для осуществления в полном объеме поверки средств измерений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D4C25FC-EF2D-7910-A9BB-5428C645976C}"/>
              </a:ext>
            </a:extLst>
          </p:cNvPr>
          <p:cNvSpPr/>
          <p:nvPr/>
        </p:nvSpPr>
        <p:spPr>
          <a:xfrm>
            <a:off x="854738" y="2965121"/>
            <a:ext cx="408267" cy="5965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C1736757-B857-9CE6-D024-93F30A475635}"/>
              </a:ext>
            </a:extLst>
          </p:cNvPr>
          <p:cNvSpPr/>
          <p:nvPr/>
        </p:nvSpPr>
        <p:spPr>
          <a:xfrm>
            <a:off x="839788" y="4964940"/>
            <a:ext cx="10537273" cy="9019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9E36239-98BB-1051-B9A5-AB04ADA1BE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66112" y="6592831"/>
            <a:ext cx="781050" cy="476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23426" y="1720985"/>
            <a:ext cx="4277345" cy="2735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640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3474720"/>
          </a:xfrm>
          <a:prstGeom prst="rect">
            <a:avLst/>
          </a:prstGeom>
          <a:solidFill>
            <a:srgbClr val="808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B31C4448-D393-913E-31CE-FB970C6BF486}"/>
              </a:ext>
            </a:extLst>
          </p:cNvPr>
          <p:cNvGrpSpPr/>
          <p:nvPr/>
        </p:nvGrpSpPr>
        <p:grpSpPr>
          <a:xfrm>
            <a:off x="9055226" y="218129"/>
            <a:ext cx="2618880" cy="717333"/>
            <a:chOff x="3842126" y="1306831"/>
            <a:chExt cx="2586810" cy="717333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B6CB6DF8-5543-E817-F4DA-1C5A165680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986279" y="1306831"/>
              <a:ext cx="442657" cy="657675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3A7FB4B-FC9F-1D89-221A-96F1E120DBD3}"/>
                </a:ext>
              </a:extLst>
            </p:cNvPr>
            <p:cNvSpPr txBox="1"/>
            <p:nvPr/>
          </p:nvSpPr>
          <p:spPr>
            <a:xfrm>
              <a:off x="3842126" y="1377833"/>
              <a:ext cx="21146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ИНЖИНИРИНГ</a:t>
              </a:r>
            </a:p>
            <a:p>
              <a:pPr algn="r"/>
              <a: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КАК ИСКУССТВО</a:t>
              </a: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631427" y="-1"/>
            <a:ext cx="1093485" cy="1088383"/>
          </a:xfrm>
          <a:prstGeom prst="rect">
            <a:avLst/>
          </a:prstGeom>
          <a:solidFill>
            <a:srgbClr val="15384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724912" y="0"/>
            <a:ext cx="2743200" cy="2862072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103120" y="2862072"/>
            <a:ext cx="621792" cy="612648"/>
          </a:xfrm>
          <a:prstGeom prst="rect">
            <a:avLst/>
          </a:prstGeom>
          <a:solidFill>
            <a:srgbClr val="9B3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724912" y="3474720"/>
            <a:ext cx="630936" cy="61264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355848" y="3816723"/>
            <a:ext cx="849718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873760">
              <a:spcBef>
                <a:spcPts val="100"/>
              </a:spcBef>
            </a:pPr>
            <a:r>
              <a:rPr lang="ru-RU" sz="2000" b="1" spc="-5" dirty="0">
                <a:solidFill>
                  <a:srgbClr val="9B3393"/>
                </a:solidFill>
                <a:latin typeface="PT Serif" panose="020A0603040505020204" pitchFamily="18" charset="-52"/>
              </a:rPr>
              <a:t>НПП «ГКС» ОСУЩЕСТВЛЯЕТ ПОЛНЫЙ КОМПЛЕКС ИНЖИНИРИНГОВЫХ РАБОТ ДЛЯ ПРОМЫШЛЕННЫХ ПРЕДПРИЯТИЙ ПО СЛЕДУЮЩИМ НАПРАВЛЕНИЯМ: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5EA5018-D072-C31F-4458-822E5F68DC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51032" y="5321827"/>
            <a:ext cx="241784" cy="24178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2FEE94-C5DE-4107-B359-83FB9298080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51032" y="5775076"/>
            <a:ext cx="257903" cy="24178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2EC1A66-BCC7-C842-7C7D-01B600DE97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67151" y="4886768"/>
            <a:ext cx="241784" cy="24178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32B8E7B-A8CC-1851-001C-EDB0BC619167}"/>
              </a:ext>
            </a:extLst>
          </p:cNvPr>
          <p:cNvSpPr txBox="1"/>
          <p:nvPr/>
        </p:nvSpPr>
        <p:spPr>
          <a:xfrm>
            <a:off x="3764995" y="4903721"/>
            <a:ext cx="5290231" cy="279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1763" indent="-131763">
              <a:lnSpc>
                <a:spcPts val="1400"/>
              </a:lnSpc>
              <a:spcBef>
                <a:spcPts val="100"/>
              </a:spcBef>
            </a:pPr>
            <a:r>
              <a:rPr lang="ru-RU" sz="1600" b="1" spc="-5" dirty="0">
                <a:latin typeface="PT Sans" panose="020B0503020203020204" pitchFamily="34" charset="-52"/>
              </a:rPr>
              <a:t>Блочно-комплектное технологическое оборудование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764995" y="5322036"/>
            <a:ext cx="4922501" cy="2795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1763" indent="-131763">
              <a:lnSpc>
                <a:spcPts val="1400"/>
              </a:lnSpc>
              <a:spcBef>
                <a:spcPts val="100"/>
              </a:spcBef>
            </a:pPr>
            <a:r>
              <a:rPr lang="ru-RU" sz="1600" b="1" spc="-5" dirty="0">
                <a:latin typeface="PT Sans" panose="020B0503020203020204" pitchFamily="34" charset="-52"/>
              </a:rPr>
              <a:t>Системы автоматизации технологических процессов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2B8E7B-A8CC-1851-001C-EDB0BC619167}"/>
              </a:ext>
            </a:extLst>
          </p:cNvPr>
          <p:cNvSpPr txBox="1"/>
          <p:nvPr/>
        </p:nvSpPr>
        <p:spPr>
          <a:xfrm>
            <a:off x="3764995" y="6197656"/>
            <a:ext cx="7698693" cy="279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1763" indent="-131763">
              <a:lnSpc>
                <a:spcPts val="1400"/>
              </a:lnSpc>
              <a:spcBef>
                <a:spcPts val="100"/>
              </a:spcBef>
            </a:pPr>
            <a:r>
              <a:rPr lang="ru-RU" sz="1600" b="1" spc="-5" dirty="0">
                <a:latin typeface="PT Sans" panose="020B0503020203020204" pitchFamily="34" charset="-52"/>
              </a:rPr>
              <a:t>Системы жидкостного и газового анализа, системы</a:t>
            </a:r>
            <a:r>
              <a:rPr lang="en-US" sz="1600" b="1" spc="-5" dirty="0">
                <a:latin typeface="PT Sans" panose="020B0503020203020204" pitchFamily="34" charset="-52"/>
              </a:rPr>
              <a:t> </a:t>
            </a:r>
            <a:r>
              <a:rPr lang="ru-RU" sz="1600" b="1" spc="-5" dirty="0">
                <a:latin typeface="PT Sans" panose="020B0503020203020204" pitchFamily="34" charset="-52"/>
              </a:rPr>
              <a:t>экологического мониторинга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18350E4-93BA-D2AC-1D97-91399E6394B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434913" y="6197656"/>
            <a:ext cx="274022" cy="24178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32B8E7B-A8CC-1851-001C-EDB0BC619167}"/>
              </a:ext>
            </a:extLst>
          </p:cNvPr>
          <p:cNvSpPr txBox="1"/>
          <p:nvPr/>
        </p:nvSpPr>
        <p:spPr>
          <a:xfrm>
            <a:off x="3764995" y="5784840"/>
            <a:ext cx="7698693" cy="279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1763" indent="-131763">
              <a:lnSpc>
                <a:spcPts val="1400"/>
              </a:lnSpc>
              <a:spcBef>
                <a:spcPts val="100"/>
              </a:spcBef>
            </a:pPr>
            <a:r>
              <a:rPr lang="ru-RU" sz="1600" b="1" spc="-5" dirty="0">
                <a:latin typeface="PT Sans" panose="020B0503020203020204" pitchFamily="34" charset="-52"/>
              </a:rPr>
              <a:t>Контрольно-измерительные приборы</a:t>
            </a:r>
          </a:p>
        </p:txBody>
      </p:sp>
    </p:spTree>
    <p:extLst>
      <p:ext uri="{BB962C8B-B14F-4D97-AF65-F5344CB8AC3E}">
        <p14:creationId xmlns:p14="http://schemas.microsoft.com/office/powerpoint/2010/main" val="7695254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3474720"/>
          </a:xfrm>
          <a:prstGeom prst="rect">
            <a:avLst/>
          </a:prstGeom>
          <a:solidFill>
            <a:srgbClr val="808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B31C4448-D393-913E-31CE-FB970C6BF486}"/>
              </a:ext>
            </a:extLst>
          </p:cNvPr>
          <p:cNvGrpSpPr/>
          <p:nvPr/>
        </p:nvGrpSpPr>
        <p:grpSpPr>
          <a:xfrm>
            <a:off x="9055226" y="218129"/>
            <a:ext cx="2618880" cy="717333"/>
            <a:chOff x="3842126" y="1306831"/>
            <a:chExt cx="2586810" cy="717333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B6CB6DF8-5543-E817-F4DA-1C5A165680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986279" y="1306831"/>
              <a:ext cx="442657" cy="657675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3A7FB4B-FC9F-1D89-221A-96F1E120DBD3}"/>
                </a:ext>
              </a:extLst>
            </p:cNvPr>
            <p:cNvSpPr txBox="1"/>
            <p:nvPr/>
          </p:nvSpPr>
          <p:spPr>
            <a:xfrm>
              <a:off x="3842126" y="1377833"/>
              <a:ext cx="21146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ИНЖИНИРИНГ</a:t>
              </a:r>
            </a:p>
            <a:p>
              <a:pPr algn="r"/>
              <a: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КАК ИСКУССТВО</a:t>
              </a: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B3ABC3CB-9777-8C99-C8E7-C071C633DB52}"/>
              </a:ext>
            </a:extLst>
          </p:cNvPr>
          <p:cNvSpPr txBox="1"/>
          <p:nvPr/>
        </p:nvSpPr>
        <p:spPr>
          <a:xfrm>
            <a:off x="4656670" y="4299124"/>
            <a:ext cx="7535330" cy="1823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873760">
              <a:lnSpc>
                <a:spcPts val="4500"/>
              </a:lnSpc>
              <a:spcBef>
                <a:spcPts val="100"/>
              </a:spcBef>
            </a:pPr>
            <a:r>
              <a:rPr lang="ru-RU" sz="4000" b="1" spc="-5" dirty="0">
                <a:solidFill>
                  <a:srgbClr val="A7AF39"/>
                </a:solidFill>
                <a:latin typeface="PT Serif" panose="020A0603040505020204" pitchFamily="18" charset="-52"/>
                <a:cs typeface="PT Serif"/>
              </a:rPr>
              <a:t>БЛОЧНО-КОМПЛЕКТНОЕ ТЕХНОЛОГИЧЕСКОЕ ОБОРУДОВАНИЕ</a:t>
            </a:r>
            <a:endParaRPr lang="en-US" sz="4000" b="1" spc="-5" dirty="0">
              <a:solidFill>
                <a:srgbClr val="A7AF39"/>
              </a:solidFill>
              <a:latin typeface="PT Serif" panose="020A0603040505020204" pitchFamily="18" charset="-52"/>
              <a:cs typeface="PT Serif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31427" y="-1"/>
            <a:ext cx="1093485" cy="1088383"/>
          </a:xfrm>
          <a:prstGeom prst="rect">
            <a:avLst/>
          </a:prstGeom>
          <a:solidFill>
            <a:srgbClr val="15384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724912" y="0"/>
            <a:ext cx="2743200" cy="2862072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103120" y="2862072"/>
            <a:ext cx="621792" cy="612648"/>
          </a:xfrm>
          <a:prstGeom prst="rect">
            <a:avLst/>
          </a:prstGeom>
          <a:solidFill>
            <a:srgbClr val="9B3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724912" y="3474720"/>
            <a:ext cx="630936" cy="61264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894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B31C4448-D393-913E-31CE-FB970C6BF486}"/>
              </a:ext>
            </a:extLst>
          </p:cNvPr>
          <p:cNvGrpSpPr/>
          <p:nvPr/>
        </p:nvGrpSpPr>
        <p:grpSpPr>
          <a:xfrm>
            <a:off x="9055226" y="218129"/>
            <a:ext cx="2618880" cy="717333"/>
            <a:chOff x="3842126" y="1306831"/>
            <a:chExt cx="2586810" cy="717333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B6CB6DF8-5543-E817-F4DA-1C5A165680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986279" y="1306831"/>
              <a:ext cx="442657" cy="657675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3A7FB4B-FC9F-1D89-221A-96F1E120DBD3}"/>
                </a:ext>
              </a:extLst>
            </p:cNvPr>
            <p:cNvSpPr txBox="1"/>
            <p:nvPr/>
          </p:nvSpPr>
          <p:spPr>
            <a:xfrm>
              <a:off x="3842126" y="1377833"/>
              <a:ext cx="21146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ИНЖИНИРИНГ</a:t>
              </a:r>
            </a:p>
            <a:p>
              <a:pPr algn="r"/>
              <a: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КАК ИСКУССТВО</a:t>
              </a: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F3E56B9A-84ED-03A6-CAEA-46E00041BE6E}"/>
              </a:ext>
            </a:extLst>
          </p:cNvPr>
          <p:cNvSpPr txBox="1"/>
          <p:nvPr/>
        </p:nvSpPr>
        <p:spPr>
          <a:xfrm>
            <a:off x="1042459" y="2224983"/>
            <a:ext cx="806388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Системы измерений количества и показателей качества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3E56B9A-84ED-03A6-CAEA-46E00041BE6E}"/>
              </a:ext>
            </a:extLst>
          </p:cNvPr>
          <p:cNvSpPr txBox="1"/>
          <p:nvPr/>
        </p:nvSpPr>
        <p:spPr>
          <a:xfrm>
            <a:off x="1031845" y="4668721"/>
            <a:ext cx="718862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Арматурные блоки и СРПИ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3E56B9A-84ED-03A6-CAEA-46E00041BE6E}"/>
              </a:ext>
            </a:extLst>
          </p:cNvPr>
          <p:cNvSpPr txBox="1"/>
          <p:nvPr/>
        </p:nvSpPr>
        <p:spPr>
          <a:xfrm>
            <a:off x="1042459" y="4178702"/>
            <a:ext cx="2718639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Компрессорные</a:t>
            </a:r>
            <a:r>
              <a:rPr lang="ru-RU" sz="1200" b="1" dirty="0">
                <a:latin typeface="Bahnschrift SemiBold" panose="020B0502040204020203" pitchFamily="34" charset="0"/>
              </a:rPr>
              <a:t> </a:t>
            </a:r>
            <a:r>
              <a:rPr lang="ru-RU" sz="1300" b="1" dirty="0">
                <a:latin typeface="PT Sans" panose="020B0503020203020204" pitchFamily="34" charset="-52"/>
              </a:rPr>
              <a:t>станции</a:t>
            </a:r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051D4E44-C192-8615-9766-7D9131D7DD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79792" y="2517371"/>
            <a:ext cx="7318248" cy="3510034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F3E56B9A-84ED-03A6-CAEA-46E00041BE6E}"/>
              </a:ext>
            </a:extLst>
          </p:cNvPr>
          <p:cNvSpPr txBox="1"/>
          <p:nvPr/>
        </p:nvSpPr>
        <p:spPr>
          <a:xfrm>
            <a:off x="1042459" y="3689045"/>
            <a:ext cx="3618785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Блок подготовки распределения газа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31845" y="5146081"/>
            <a:ext cx="318886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Станции насосные блочные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42459" y="3218525"/>
            <a:ext cx="3682931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Блок-боксы и </a:t>
            </a:r>
            <a:r>
              <a:rPr lang="ru-RU" sz="1300" b="1" dirty="0" err="1">
                <a:latin typeface="PT Sans" panose="020B0503020203020204" pitchFamily="34" charset="-52"/>
              </a:rPr>
              <a:t>легкосборные</a:t>
            </a:r>
            <a:r>
              <a:rPr lang="ru-RU" sz="1300" b="1" dirty="0">
                <a:latin typeface="PT Sans" panose="020B0503020203020204" pitchFamily="34" charset="-52"/>
              </a:rPr>
              <a:t> модульные здания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033919" y="2723551"/>
            <a:ext cx="3837333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Фильтрационное и сепарационное оборудование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>
            <a:off x="736679" y="2336270"/>
            <a:ext cx="297240" cy="49575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>
            <a:off x="736679" y="2827749"/>
            <a:ext cx="297240" cy="49575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>
            <a:off x="734605" y="3319228"/>
            <a:ext cx="297240" cy="49575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>
            <a:off x="734605" y="3810452"/>
            <a:ext cx="297240" cy="49575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>
            <a:off x="745219" y="4789766"/>
            <a:ext cx="297240" cy="49575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>
            <a:off x="734605" y="5281213"/>
            <a:ext cx="297240" cy="49575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>
            <a:off x="745219" y="4300109"/>
            <a:ext cx="297240" cy="49575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object 5"/>
          <p:cNvSpPr txBox="1"/>
          <p:nvPr/>
        </p:nvSpPr>
        <p:spPr>
          <a:xfrm>
            <a:off x="1086427" y="875804"/>
            <a:ext cx="6474579" cy="711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lang="ru-RU" sz="1600" b="1" spc="-5" dirty="0">
                <a:latin typeface="PT Sans" panose="020B0503020203020204" pitchFamily="34" charset="-52"/>
              </a:rPr>
              <a:t>НПП «ГКС» выпускает широкий перечень </a:t>
            </a:r>
            <a:r>
              <a:rPr lang="ru-RU" sz="1600" b="1" spc="-5" dirty="0" err="1">
                <a:latin typeface="PT Sans" panose="020B0503020203020204" pitchFamily="34" charset="-52"/>
              </a:rPr>
              <a:t>блочно</a:t>
            </a:r>
            <a:r>
              <a:rPr lang="ru-RU" sz="1600" b="1" spc="-5" dirty="0">
                <a:latin typeface="PT Sans" panose="020B0503020203020204" pitchFamily="34" charset="-52"/>
              </a:rPr>
              <a:t>-комплектного технологического оборудования различного назначения, в том числе:</a:t>
            </a:r>
            <a:endParaRPr sz="1600" b="1" spc="-5" dirty="0">
              <a:latin typeface="PT Sans" panose="020B0503020203020204" pitchFamily="34" charset="-52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>
            <a:off x="736679" y="1084406"/>
            <a:ext cx="297240" cy="49575"/>
          </a:xfrm>
          <a:prstGeom prst="rect">
            <a:avLst/>
          </a:prstGeom>
          <a:solidFill>
            <a:srgbClr val="A133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8885BD4D-6ED8-4D86-AF5F-873FD33588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59273" y="4963702"/>
            <a:ext cx="5247307" cy="1894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08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B54839A8-1930-99D7-36D5-BA1625CC515A}"/>
              </a:ext>
            </a:extLst>
          </p:cNvPr>
          <p:cNvSpPr txBox="1"/>
          <p:nvPr/>
        </p:nvSpPr>
        <p:spPr>
          <a:xfrm>
            <a:off x="676295" y="645476"/>
            <a:ext cx="7170739" cy="1564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873760">
              <a:spcBef>
                <a:spcPts val="100"/>
              </a:spcBef>
            </a:pPr>
            <a:r>
              <a:rPr lang="ru-RU" sz="3600" b="1" spc="-5" dirty="0">
                <a:solidFill>
                  <a:srgbClr val="9B3393"/>
                </a:solidFill>
                <a:latin typeface="PT Serif" panose="020A0603040505020204" pitchFamily="18" charset="-52"/>
              </a:rPr>
              <a:t>СИСТЕМЫ</a:t>
            </a:r>
            <a:r>
              <a:rPr lang="en-US" sz="3600" b="1" spc="-5" dirty="0">
                <a:solidFill>
                  <a:srgbClr val="9B3393"/>
                </a:solidFill>
                <a:latin typeface="PT Serif" panose="020A0603040505020204" pitchFamily="18" charset="-52"/>
              </a:rPr>
              <a:t> </a:t>
            </a:r>
            <a:r>
              <a:rPr lang="ru-RU" sz="3600" b="1" spc="-5" dirty="0">
                <a:solidFill>
                  <a:srgbClr val="9B3393"/>
                </a:solidFill>
                <a:latin typeface="PT Serif" panose="020A0603040505020204" pitchFamily="18" charset="-52"/>
              </a:rPr>
              <a:t>ИЗМЕРЕНИЯ</a:t>
            </a:r>
          </a:p>
          <a:p>
            <a:pPr marL="12700" marR="873760">
              <a:spcBef>
                <a:spcPts val="100"/>
              </a:spcBef>
            </a:pPr>
            <a:r>
              <a:rPr lang="ru-RU" sz="3600" b="1" spc="-5" dirty="0">
                <a:solidFill>
                  <a:srgbClr val="9B3393"/>
                </a:solidFill>
                <a:latin typeface="PT Serif" panose="020A0603040505020204" pitchFamily="18" charset="-52"/>
              </a:rPr>
              <a:t>И УЗЛЫ УЧЕТА</a:t>
            </a:r>
          </a:p>
          <a:p>
            <a:pPr marL="12700" marR="873760">
              <a:spcBef>
                <a:spcPts val="100"/>
              </a:spcBef>
            </a:pPr>
            <a:endParaRPr lang="ru-RU" sz="2200" b="1" spc="-5" dirty="0">
              <a:solidFill>
                <a:srgbClr val="9B3393"/>
              </a:solidFill>
              <a:latin typeface="+mj-lt"/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B31C4448-D393-913E-31CE-FB970C6BF486}"/>
              </a:ext>
            </a:extLst>
          </p:cNvPr>
          <p:cNvGrpSpPr/>
          <p:nvPr/>
        </p:nvGrpSpPr>
        <p:grpSpPr>
          <a:xfrm>
            <a:off x="9055226" y="218129"/>
            <a:ext cx="2618880" cy="717333"/>
            <a:chOff x="3842126" y="1306831"/>
            <a:chExt cx="2586810" cy="717333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B6CB6DF8-5543-E817-F4DA-1C5A165680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986279" y="1306831"/>
              <a:ext cx="442657" cy="657675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3A7FB4B-FC9F-1D89-221A-96F1E120DBD3}"/>
                </a:ext>
              </a:extLst>
            </p:cNvPr>
            <p:cNvSpPr txBox="1"/>
            <p:nvPr/>
          </p:nvSpPr>
          <p:spPr>
            <a:xfrm>
              <a:off x="3842126" y="1377833"/>
              <a:ext cx="21146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ИНЖИНИРИНГ</a:t>
              </a:r>
            </a:p>
            <a:p>
              <a:pPr algn="r"/>
              <a: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КАК ИСКУССТВО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312E5663-4AF8-22D6-F14D-97E9BB8FB79A}"/>
              </a:ext>
            </a:extLst>
          </p:cNvPr>
          <p:cNvSpPr txBox="1"/>
          <p:nvPr/>
        </p:nvSpPr>
        <p:spPr>
          <a:xfrm>
            <a:off x="1216508" y="1974338"/>
            <a:ext cx="6070076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1300" b="1" dirty="0">
                <a:latin typeface="PT Sans" panose="020B0503020203020204" pitchFamily="34" charset="-52"/>
              </a:rPr>
              <a:t>НПП «ГКС» выполняет проектирование, производство, метрологическое сопровождение, шеф-монтажные и пусконаладочные работы систем измерений количества и показателей качества (СИКГ, СИКГК, СИКН, </a:t>
            </a:r>
            <a:r>
              <a:rPr lang="ru-RU" sz="1300" b="1" dirty="0" err="1">
                <a:latin typeface="PT Sans" panose="020B0503020203020204" pitchFamily="34" charset="-52"/>
              </a:rPr>
              <a:t>СИКНп</a:t>
            </a:r>
            <a:r>
              <a:rPr lang="ru-RU" sz="1300" b="1" dirty="0">
                <a:latin typeface="PT Sans" panose="020B0503020203020204" pitchFamily="34" charset="-52"/>
              </a:rPr>
              <a:t>, СИКНС, СИКВ).</a:t>
            </a:r>
            <a:endParaRPr lang="ru-RU" sz="1300" b="1" spc="-10" dirty="0">
              <a:latin typeface="PT Sans" panose="020B0503020203020204" pitchFamily="34" charset="-52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211067BA-2CC5-A5F8-7D4A-D741E7C89622}"/>
              </a:ext>
            </a:extLst>
          </p:cNvPr>
          <p:cNvSpPr/>
          <p:nvPr/>
        </p:nvSpPr>
        <p:spPr>
          <a:xfrm>
            <a:off x="765960" y="3584059"/>
            <a:ext cx="408267" cy="5965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pic>
        <p:nvPicPr>
          <p:cNvPr id="18" name="Рисунок 17"/>
          <p:cNvPicPr/>
          <p:nvPr/>
        </p:nvPicPr>
        <p:blipFill>
          <a:blip r:embed="rId6"/>
          <a:stretch>
            <a:fillRect/>
          </a:stretch>
        </p:blipFill>
        <p:spPr>
          <a:xfrm>
            <a:off x="7662023" y="1901753"/>
            <a:ext cx="2675954" cy="1668622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5F784B8-CE89-0741-0A47-D64D33CDA02D}"/>
              </a:ext>
            </a:extLst>
          </p:cNvPr>
          <p:cNvSpPr/>
          <p:nvPr/>
        </p:nvSpPr>
        <p:spPr>
          <a:xfrm>
            <a:off x="7662023" y="3721803"/>
            <a:ext cx="2675954" cy="45719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216508" y="2813060"/>
            <a:ext cx="6096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1300" b="1" dirty="0">
                <a:latin typeface="PT Sans" panose="020B0503020203020204" pitchFamily="34" charset="-52"/>
              </a:rPr>
              <a:t>Компанией успешно введено в промышленную эксплуатацию более 70 систем измерений и поверочных установок.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644B896-D59F-3EB6-D5F5-1BB80EE66CDD}"/>
              </a:ext>
            </a:extLst>
          </p:cNvPr>
          <p:cNvSpPr/>
          <p:nvPr/>
        </p:nvSpPr>
        <p:spPr>
          <a:xfrm>
            <a:off x="765960" y="2079186"/>
            <a:ext cx="408267" cy="5965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216508" y="3466774"/>
            <a:ext cx="659457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Успешный опыт поставки в адрес ПАО «Газпром», ПАО «Транснефть», </a:t>
            </a:r>
          </a:p>
          <a:p>
            <a:r>
              <a:rPr lang="ru-RU" sz="1300" b="1" dirty="0">
                <a:latin typeface="PT Sans" panose="020B0503020203020204" pitchFamily="34" charset="-52"/>
              </a:rPr>
              <a:t>ПАО «НК «Роснефть», </a:t>
            </a:r>
            <a:r>
              <a:rPr lang="ru-RU" sz="1300" b="1">
                <a:latin typeface="PT Sans" panose="020B0503020203020204" pitchFamily="34" charset="-52"/>
              </a:rPr>
              <a:t>ПАО «НОВАТЭК», </a:t>
            </a:r>
            <a:r>
              <a:rPr lang="ru-RU" sz="1300" b="1" dirty="0">
                <a:latin typeface="PT Sans" panose="020B0503020203020204" pitchFamily="34" charset="-52"/>
              </a:rPr>
              <a:t>АО «</a:t>
            </a:r>
            <a:r>
              <a:rPr lang="ru-RU" sz="1300" b="1" dirty="0" err="1">
                <a:latin typeface="PT Sans" panose="020B0503020203020204" pitchFamily="34" charset="-52"/>
              </a:rPr>
              <a:t>Ачимгаз</a:t>
            </a:r>
            <a:r>
              <a:rPr lang="ru-RU" sz="1300" b="1" dirty="0">
                <a:latin typeface="PT Sans" panose="020B0503020203020204" pitchFamily="34" charset="-52"/>
              </a:rPr>
              <a:t>», ПАО «Татнефть», ООО «ГТК».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3C6F541-AA8C-4B40-B1F5-F028A67AC67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3609" y="4302403"/>
            <a:ext cx="2935038" cy="1959436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C644B896-D59F-3EB6-D5F5-1BB80EE66CDD}"/>
              </a:ext>
            </a:extLst>
          </p:cNvPr>
          <p:cNvSpPr/>
          <p:nvPr/>
        </p:nvSpPr>
        <p:spPr>
          <a:xfrm>
            <a:off x="765960" y="2933797"/>
            <a:ext cx="408267" cy="5965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295" y="5991456"/>
            <a:ext cx="995865" cy="47801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3787" y="5934953"/>
            <a:ext cx="1000875" cy="564494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86584" y="5412359"/>
            <a:ext cx="981944" cy="608805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BA5A7009-837A-480D-860F-9008E4C3F55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129" y="5757705"/>
            <a:ext cx="1247069" cy="354497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45897" y="5844213"/>
            <a:ext cx="933832" cy="134471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37062" y="6081852"/>
            <a:ext cx="1383272" cy="381783"/>
          </a:xfrm>
          <a:prstGeom prst="rect">
            <a:avLst/>
          </a:prstGeom>
        </p:spPr>
      </p:pic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0C4ECFE9-95AD-43CF-BE80-7C3C57858CBA}"/>
              </a:ext>
            </a:extLst>
          </p:cNvPr>
          <p:cNvSpPr/>
          <p:nvPr/>
        </p:nvSpPr>
        <p:spPr>
          <a:xfrm>
            <a:off x="8751904" y="6417916"/>
            <a:ext cx="2935038" cy="45719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1174227" y="4615180"/>
            <a:ext cx="4196394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  <a:cs typeface="Times New Roman" pitchFamily="18" charset="0"/>
              </a:rPr>
              <a:t>Мобильные СИКН;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  <a:cs typeface="Times New Roman" pitchFamily="18" charset="0"/>
              </a:rPr>
              <a:t>Поверочные установки на базе расходомеров;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  <a:cs typeface="Times New Roman" pitchFamily="18" charset="0"/>
              </a:rPr>
              <a:t>Поверочные установки на базе компакт-</a:t>
            </a:r>
            <a:r>
              <a:rPr lang="ru-RU" sz="1300" b="1" dirty="0" err="1">
                <a:latin typeface="PT Sans" panose="020B0503020203020204" pitchFamily="34" charset="-52"/>
                <a:cs typeface="Times New Roman" pitchFamily="18" charset="0"/>
              </a:rPr>
              <a:t>пруверов</a:t>
            </a:r>
            <a:r>
              <a:rPr lang="ru-RU" sz="1300" b="1" dirty="0">
                <a:latin typeface="PT Sans" panose="020B0503020203020204" pitchFamily="34" charset="-52"/>
                <a:cs typeface="Times New Roman" pitchFamily="18" charset="0"/>
              </a:rPr>
              <a:t>.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C644B896-D59F-3EB6-D5F5-1BB80EE66CDD}"/>
              </a:ext>
            </a:extLst>
          </p:cNvPr>
          <p:cNvSpPr/>
          <p:nvPr/>
        </p:nvSpPr>
        <p:spPr>
          <a:xfrm>
            <a:off x="765960" y="4214469"/>
            <a:ext cx="408267" cy="5965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1174227" y="4076538"/>
            <a:ext cx="580452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  <a:cs typeface="Times New Roman" pitchFamily="18" charset="0"/>
              </a:rPr>
              <a:t>Одним из направлений деятельности является проектирование и поставка передвижных (мобильных) измерительных комплексов: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A750E8F-8BBC-0362-C05D-012776509D59}"/>
              </a:ext>
            </a:extLst>
          </p:cNvPr>
          <p:cNvSpPr txBox="1"/>
          <p:nvPr/>
        </p:nvSpPr>
        <p:spPr>
          <a:xfrm>
            <a:off x="595734" y="877567"/>
            <a:ext cx="724981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873760">
              <a:spcBef>
                <a:spcPts val="100"/>
              </a:spcBef>
            </a:pPr>
            <a:r>
              <a:rPr lang="ru-RU" sz="3000" b="1" cap="all" spc="-5" dirty="0">
                <a:solidFill>
                  <a:srgbClr val="9B3393"/>
                </a:solidFill>
                <a:latin typeface="PT Serif" panose="020A0603040505020204" pitchFamily="18" charset="-52"/>
              </a:rPr>
              <a:t>Арматурные блоки и системы регулирования подачи ингибитора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7F81CCC-F013-DC0E-DB55-EED142F6BF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9481" y="3436854"/>
            <a:ext cx="241784" cy="241784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1516750-80DB-DD82-6F89-CE896283A2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5478" y="3929329"/>
            <a:ext cx="241784" cy="24178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4AE522D-AF2E-03FD-80F6-D1E6BA66CA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1422" y="4475528"/>
            <a:ext cx="257903" cy="24178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41672" y="2579196"/>
            <a:ext cx="503666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НПП «ГКС» выпускает арматурные блоки (АБ) и системы регулирования подачи ингибитора (СРПИ) различных назначений:</a:t>
            </a:r>
          </a:p>
        </p:txBody>
      </p:sp>
      <p:sp>
        <p:nvSpPr>
          <p:cNvPr id="6" name="TextBox 5"/>
          <p:cNvSpPr txBox="1"/>
          <p:nvPr/>
        </p:nvSpPr>
        <p:spPr>
          <a:xfrm flipH="1">
            <a:off x="1057031" y="3427869"/>
            <a:ext cx="329755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Кустовые АБ от 10МПа до 100МПа;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9606" y="3908139"/>
            <a:ext cx="381952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Технологические АБ Ду100 до Ду1200;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65" y="4424670"/>
            <a:ext cx="59055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СРПИ от расположенных на арматурных блоках, до крупных СРПИ,    регулирующих подачу ингибитора в технологические трубопроводы</a:t>
            </a:r>
            <a:r>
              <a:rPr lang="ru-RU" sz="1200" b="1" dirty="0">
                <a:latin typeface="Bahnschrift SemiBold" panose="020B0502040204020203" pitchFamily="34" charset="0"/>
              </a:rPr>
              <a:t>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E547698-8801-4DCF-A661-95242D3ACABD}"/>
              </a:ext>
            </a:extLst>
          </p:cNvPr>
          <p:cNvSpPr/>
          <p:nvPr/>
        </p:nvSpPr>
        <p:spPr>
          <a:xfrm>
            <a:off x="7062967" y="2895540"/>
            <a:ext cx="4571534" cy="3059437"/>
          </a:xfrm>
          <a:prstGeom prst="rect">
            <a:avLst/>
          </a:prstGeom>
          <a:solidFill>
            <a:srgbClr val="9B3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3" r="6687" b="22923"/>
          <a:stretch/>
        </p:blipFill>
        <p:spPr>
          <a:xfrm>
            <a:off x="6371736" y="2469118"/>
            <a:ext cx="4824810" cy="314762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28478" y="5116914"/>
            <a:ext cx="5160399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300" b="1" dirty="0">
                <a:latin typeface="PT Sans" panose="020B0503020203020204" pitchFamily="34" charset="-52"/>
              </a:rPr>
              <a:t>С 2016 года нами реализовано более 200 комплектов АБ и СРПИ (10МПа – 32МПа) для ОАО «Ямал СПГ», ООО «Арктик СПГ 2», </a:t>
            </a:r>
            <a:br>
              <a:rPr lang="ru-RU" sz="1300" b="1" dirty="0">
                <a:latin typeface="PT Sans" panose="020B0503020203020204" pitchFamily="34" charset="-52"/>
              </a:rPr>
            </a:br>
            <a:r>
              <a:rPr lang="ru-RU" sz="1300" b="1" dirty="0">
                <a:latin typeface="PT Sans" panose="020B0503020203020204" pitchFamily="34" charset="-52"/>
              </a:rPr>
              <a:t>ЗАО «НОРТГАЗ», ПАО «НК «Роснефть» и ПАО «Газпром нефть»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644B896-D59F-3EB6-D5F5-1BB80EE66CDD}"/>
              </a:ext>
            </a:extLst>
          </p:cNvPr>
          <p:cNvSpPr/>
          <p:nvPr/>
        </p:nvSpPr>
        <p:spPr>
          <a:xfrm>
            <a:off x="696241" y="2726845"/>
            <a:ext cx="408267" cy="5965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9E36239-98BB-1051-B9A5-AB04ADA1BED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66112" y="6592831"/>
            <a:ext cx="781050" cy="4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90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384" y="2637024"/>
            <a:ext cx="4129529" cy="31092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738" y="2637025"/>
            <a:ext cx="4129529" cy="309714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24556" y="1180899"/>
            <a:ext cx="6096000" cy="572464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 marR="399415">
              <a:lnSpc>
                <a:spcPct val="120000"/>
              </a:lnSpc>
              <a:spcBef>
                <a:spcPts val="1860"/>
              </a:spcBef>
            </a:pPr>
            <a:r>
              <a:rPr lang="ru-RU" sz="1300" b="1" spc="-10" dirty="0">
                <a:solidFill>
                  <a:srgbClr val="000000"/>
                </a:solidFill>
                <a:latin typeface="PT Sans" panose="020B0503020203020204" pitchFamily="34" charset="-52"/>
                <a:cs typeface="PT Sans"/>
              </a:rPr>
              <a:t>Одним </a:t>
            </a:r>
            <a:r>
              <a:rPr lang="ru-RU" sz="1300" b="1" dirty="0">
                <a:solidFill>
                  <a:srgbClr val="000000"/>
                </a:solidFill>
                <a:latin typeface="PT Sans" panose="020B0503020203020204" pitchFamily="34" charset="-52"/>
                <a:cs typeface="PT Sans"/>
              </a:rPr>
              <a:t>из </a:t>
            </a:r>
            <a:r>
              <a:rPr lang="ru-RU" sz="1300" b="1" spc="-5" dirty="0">
                <a:solidFill>
                  <a:srgbClr val="000000"/>
                </a:solidFill>
                <a:latin typeface="PT Sans" panose="020B0503020203020204" pitchFamily="34" charset="-52"/>
                <a:cs typeface="PT Sans"/>
              </a:rPr>
              <a:t>направлений </a:t>
            </a:r>
            <a:r>
              <a:rPr lang="ru-RU" sz="1300" b="1" spc="-10" dirty="0">
                <a:solidFill>
                  <a:srgbClr val="000000"/>
                </a:solidFill>
                <a:latin typeface="PT Sans" panose="020B0503020203020204" pitchFamily="34" charset="-52"/>
                <a:cs typeface="PT Sans"/>
              </a:rPr>
              <a:t>деятельности </a:t>
            </a:r>
            <a:r>
              <a:rPr lang="ru-RU" sz="1300" b="1" spc="-5" dirty="0">
                <a:solidFill>
                  <a:srgbClr val="000000"/>
                </a:solidFill>
                <a:latin typeface="PT Sans" panose="020B0503020203020204" pitchFamily="34" charset="-52"/>
                <a:cs typeface="PT Sans"/>
              </a:rPr>
              <a:t>является </a:t>
            </a:r>
            <a:r>
              <a:rPr lang="ru-RU" sz="1300" b="1" spc="-360" dirty="0">
                <a:solidFill>
                  <a:srgbClr val="000000"/>
                </a:solidFill>
                <a:latin typeface="PT Sans" panose="020B0503020203020204" pitchFamily="34" charset="-52"/>
                <a:cs typeface="PT Sans"/>
              </a:rPr>
              <a:t> </a:t>
            </a:r>
            <a:r>
              <a:rPr lang="ru-RU" sz="1300" b="1" spc="-5" dirty="0">
                <a:solidFill>
                  <a:srgbClr val="000000"/>
                </a:solidFill>
                <a:latin typeface="PT Sans" panose="020B0503020203020204" pitchFamily="34" charset="-52"/>
                <a:cs typeface="PT Sans"/>
              </a:rPr>
              <a:t>комплексная разработка </a:t>
            </a:r>
            <a:r>
              <a:rPr lang="ru-RU" sz="1300" b="1" dirty="0">
                <a:solidFill>
                  <a:srgbClr val="000000"/>
                </a:solidFill>
                <a:latin typeface="PT Sans" panose="020B0503020203020204" pitchFamily="34" charset="-52"/>
                <a:cs typeface="PT Sans"/>
              </a:rPr>
              <a:t>и </a:t>
            </a:r>
            <a:r>
              <a:rPr lang="ru-RU" sz="1300" b="1" spc="-5" dirty="0">
                <a:solidFill>
                  <a:srgbClr val="000000"/>
                </a:solidFill>
                <a:latin typeface="PT Sans" panose="020B0503020203020204" pitchFamily="34" charset="-52"/>
                <a:cs typeface="PT Sans"/>
              </a:rPr>
              <a:t>поставка </a:t>
            </a:r>
            <a:r>
              <a:rPr lang="ru-RU" sz="1300" b="1" spc="-10" dirty="0">
                <a:solidFill>
                  <a:srgbClr val="000000"/>
                </a:solidFill>
                <a:latin typeface="PT Sans" panose="020B0503020203020204" pitchFamily="34" charset="-52"/>
                <a:cs typeface="PT Sans"/>
              </a:rPr>
              <a:t>Блоков подготовки и распределения газа</a:t>
            </a:r>
            <a:endParaRPr lang="ru-RU" sz="1300" b="1" dirty="0">
              <a:solidFill>
                <a:srgbClr val="000000"/>
              </a:solidFill>
              <a:latin typeface="PT Sans" panose="020B0503020203020204" pitchFamily="34" charset="-52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44B896-D59F-3EB6-D5F5-1BB80EE66CDD}"/>
              </a:ext>
            </a:extLst>
          </p:cNvPr>
          <p:cNvSpPr/>
          <p:nvPr/>
        </p:nvSpPr>
        <p:spPr>
          <a:xfrm>
            <a:off x="716289" y="1427053"/>
            <a:ext cx="408267" cy="5965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54839A8-1930-99D7-36D5-BA1625CC515A}"/>
              </a:ext>
            </a:extLst>
          </p:cNvPr>
          <p:cNvSpPr txBox="1"/>
          <p:nvPr/>
        </p:nvSpPr>
        <p:spPr>
          <a:xfrm>
            <a:off x="567775" y="479259"/>
            <a:ext cx="8868455" cy="905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873760">
              <a:spcBef>
                <a:spcPts val="100"/>
              </a:spcBef>
            </a:pPr>
            <a:r>
              <a:rPr lang="ru-RU" sz="3000" b="1" spc="-5" dirty="0">
                <a:solidFill>
                  <a:srgbClr val="9B3393"/>
                </a:solidFill>
                <a:latin typeface="PT Serif" panose="020A0603040505020204" pitchFamily="18" charset="-52"/>
              </a:rPr>
              <a:t>Блоки подготовки и распределения газа</a:t>
            </a:r>
          </a:p>
          <a:p>
            <a:pPr marL="12700" marR="873760">
              <a:spcBef>
                <a:spcPts val="100"/>
              </a:spcBef>
            </a:pPr>
            <a:endParaRPr lang="ru-RU" sz="2200" b="1" spc="-5" dirty="0">
              <a:solidFill>
                <a:srgbClr val="9B3393"/>
              </a:solidFill>
              <a:latin typeface="+mj-lt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211067BA-2CC5-A5F8-7D4A-D741E7C89622}"/>
              </a:ext>
            </a:extLst>
          </p:cNvPr>
          <p:cNvSpPr/>
          <p:nvPr/>
        </p:nvSpPr>
        <p:spPr>
          <a:xfrm>
            <a:off x="716289" y="1984233"/>
            <a:ext cx="408267" cy="5965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124556" y="1847115"/>
            <a:ext cx="684368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Имеется опыт поставки в адрес ОАО «Ямал СПГ», ПАО «НК «Роснефть», ПАО «НОВАТЭК»</a:t>
            </a:r>
          </a:p>
        </p:txBody>
      </p:sp>
    </p:spTree>
    <p:extLst>
      <p:ext uri="{BB962C8B-B14F-4D97-AF65-F5344CB8AC3E}">
        <p14:creationId xmlns:p14="http://schemas.microsoft.com/office/powerpoint/2010/main" val="32651017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A8C2359-68A0-4241-80C8-F3A659F87E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93146" y="1490298"/>
            <a:ext cx="6198854" cy="348024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885BD4D-6ED8-4D86-AF5F-873FD33588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44693" y="4230528"/>
            <a:ext cx="5247307" cy="189429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A750E8F-8BBC-0362-C05D-012776509D59}"/>
              </a:ext>
            </a:extLst>
          </p:cNvPr>
          <p:cNvSpPr txBox="1"/>
          <p:nvPr/>
        </p:nvSpPr>
        <p:spPr>
          <a:xfrm>
            <a:off x="512024" y="762853"/>
            <a:ext cx="670853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873760">
              <a:spcBef>
                <a:spcPts val="100"/>
              </a:spcBef>
            </a:pPr>
            <a:r>
              <a:rPr lang="ru-RU" sz="3000" b="1" cap="all" spc="-5" dirty="0">
                <a:solidFill>
                  <a:srgbClr val="9B3393"/>
                </a:solidFill>
                <a:latin typeface="PT Serif" panose="020A0603040505020204" pitchFamily="18" charset="-52"/>
              </a:rPr>
              <a:t>Компрессорные станции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87890" y="1771090"/>
            <a:ext cx="6096000" cy="555152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 marR="399415">
              <a:lnSpc>
                <a:spcPct val="120000"/>
              </a:lnSpc>
              <a:spcBef>
                <a:spcPts val="1860"/>
              </a:spcBef>
            </a:pPr>
            <a:r>
              <a:rPr lang="ru-RU" sz="1300" b="1" spc="-10" dirty="0">
                <a:solidFill>
                  <a:srgbClr val="000000"/>
                </a:solidFill>
                <a:latin typeface="PT Sans" panose="020B0503020203020204" pitchFamily="34" charset="-52"/>
                <a:cs typeface="PT Sans"/>
              </a:rPr>
              <a:t>Одним </a:t>
            </a:r>
            <a:r>
              <a:rPr lang="ru-RU" sz="1300" b="1" dirty="0">
                <a:solidFill>
                  <a:srgbClr val="000000"/>
                </a:solidFill>
                <a:latin typeface="PT Sans" panose="020B0503020203020204" pitchFamily="34" charset="-52"/>
                <a:cs typeface="PT Sans"/>
              </a:rPr>
              <a:t>из </a:t>
            </a:r>
            <a:r>
              <a:rPr lang="ru-RU" sz="1300" b="1" spc="-5" dirty="0">
                <a:solidFill>
                  <a:srgbClr val="000000"/>
                </a:solidFill>
                <a:latin typeface="PT Sans" panose="020B0503020203020204" pitchFamily="34" charset="-52"/>
                <a:cs typeface="PT Sans"/>
              </a:rPr>
              <a:t>направлений </a:t>
            </a:r>
            <a:r>
              <a:rPr lang="ru-RU" sz="1300" b="1" spc="-10" dirty="0">
                <a:solidFill>
                  <a:srgbClr val="000000"/>
                </a:solidFill>
                <a:latin typeface="PT Sans" panose="020B0503020203020204" pitchFamily="34" charset="-52"/>
                <a:cs typeface="PT Sans"/>
              </a:rPr>
              <a:t>деятельности компании</a:t>
            </a:r>
            <a:r>
              <a:rPr lang="ru-RU" sz="1300" b="1" spc="-5" dirty="0">
                <a:solidFill>
                  <a:srgbClr val="000000"/>
                </a:solidFill>
                <a:latin typeface="PT Sans" panose="020B0503020203020204" pitchFamily="34" charset="-52"/>
                <a:cs typeface="PT Sans"/>
              </a:rPr>
              <a:t> является </a:t>
            </a:r>
            <a:r>
              <a:rPr lang="ru-RU" sz="1300" b="1" spc="-360" dirty="0">
                <a:solidFill>
                  <a:srgbClr val="000000"/>
                </a:solidFill>
                <a:latin typeface="PT Sans" panose="020B0503020203020204" pitchFamily="34" charset="-52"/>
                <a:cs typeface="PT Sans"/>
              </a:rPr>
              <a:t> </a:t>
            </a:r>
            <a:r>
              <a:rPr lang="ru-RU" sz="1300" b="1" spc="-5" dirty="0">
                <a:solidFill>
                  <a:srgbClr val="000000"/>
                </a:solidFill>
                <a:latin typeface="PT Sans" panose="020B0503020203020204" pitchFamily="34" charset="-52"/>
                <a:cs typeface="PT Sans"/>
              </a:rPr>
              <a:t>комплексная разработка </a:t>
            </a:r>
            <a:r>
              <a:rPr lang="ru-RU" sz="1300" b="1" dirty="0">
                <a:solidFill>
                  <a:srgbClr val="000000"/>
                </a:solidFill>
                <a:latin typeface="PT Sans" panose="020B0503020203020204" pitchFamily="34" charset="-52"/>
                <a:cs typeface="PT Sans"/>
              </a:rPr>
              <a:t>и </a:t>
            </a:r>
            <a:r>
              <a:rPr lang="ru-RU" sz="1300" b="1" spc="-5" dirty="0">
                <a:solidFill>
                  <a:srgbClr val="000000"/>
                </a:solidFill>
                <a:latin typeface="PT Sans" panose="020B0503020203020204" pitchFamily="34" charset="-52"/>
                <a:cs typeface="PT Sans"/>
              </a:rPr>
              <a:t>поставка </a:t>
            </a:r>
            <a:r>
              <a:rPr lang="ru-RU" sz="1300" b="1" spc="-10" dirty="0">
                <a:solidFill>
                  <a:srgbClr val="000000"/>
                </a:solidFill>
                <a:latin typeface="PT Sans" panose="020B0503020203020204" pitchFamily="34" charset="-52"/>
                <a:cs typeface="PT Sans"/>
              </a:rPr>
              <a:t>компрессорных</a:t>
            </a:r>
            <a:r>
              <a:rPr lang="ru-RU" sz="1300" b="1" spc="-5" dirty="0">
                <a:solidFill>
                  <a:srgbClr val="000000"/>
                </a:solidFill>
                <a:latin typeface="PT Sans" panose="020B0503020203020204" pitchFamily="34" charset="-52"/>
                <a:cs typeface="PT Sans"/>
              </a:rPr>
              <a:t> станций (</a:t>
            </a:r>
            <a:r>
              <a:rPr lang="ru-RU" sz="1300" b="1" dirty="0" err="1">
                <a:solidFill>
                  <a:srgbClr val="000000"/>
                </a:solidFill>
                <a:latin typeface="PT Sans" panose="020B0503020203020204" pitchFamily="34" charset="-52"/>
                <a:cs typeface="Times New Roman" pitchFamily="18" charset="0"/>
              </a:rPr>
              <a:t>пэкедж</a:t>
            </a:r>
            <a:r>
              <a:rPr lang="ru-RU" sz="1300" b="1" dirty="0">
                <a:solidFill>
                  <a:srgbClr val="000000"/>
                </a:solidFill>
                <a:latin typeface="PT Sans" panose="020B0503020203020204" pitchFamily="34" charset="-52"/>
                <a:cs typeface="Times New Roman" pitchFamily="18" charset="0"/>
              </a:rPr>
              <a:t>).</a:t>
            </a:r>
            <a:endParaRPr lang="ru-RU" sz="1300" b="1" dirty="0">
              <a:solidFill>
                <a:srgbClr val="000000"/>
              </a:solidFill>
              <a:latin typeface="PT Sans" panose="020B0503020203020204" pitchFamily="34" charset="-52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86967" y="2470388"/>
            <a:ext cx="573824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b="1" dirty="0" err="1">
                <a:latin typeface="PT Sans" panose="020B0503020203020204" pitchFamily="34" charset="-52"/>
              </a:rPr>
              <a:t>Пэкедж</a:t>
            </a:r>
            <a:r>
              <a:rPr lang="ru-RU" sz="1300" b="1" dirty="0">
                <a:latin typeface="PT Sans" panose="020B0503020203020204" pitchFamily="34" charset="-52"/>
              </a:rPr>
              <a:t> НПП «ГКС» включает в себя весь комплекс инжиниринга, производства и испытаний установок: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91433" y="2818685"/>
            <a:ext cx="6096000" cy="169277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sz="1300" b="1" dirty="0">
              <a:latin typeface="PT Sans" panose="020B0503020203020204" pitchFamily="34" charset="-52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</a:rPr>
              <a:t>Расчеты газодинамические, прочностные, нагруженного состояния;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300" b="1" dirty="0">
              <a:latin typeface="PT Sans" panose="020B0503020203020204" pitchFamily="34" charset="-52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</a:rPr>
              <a:t>Разработка РКД в соответствии с требованиями API, ISO, ГОСТ, ТР ТС;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300" b="1" dirty="0">
              <a:latin typeface="PT Sans" panose="020B0503020203020204" pitchFamily="34" charset="-52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</a:rPr>
              <a:t>Изготовление в соответствии с требованиями API, ISO, ГОСТ, ТР ТС;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300" b="1" dirty="0">
              <a:latin typeface="PT Sans" panose="020B0503020203020204" pitchFamily="34" charset="-52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</a:rPr>
              <a:t>Испытания установок и отдельных узлов в соответствии с требованиями API.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6962" y="2326626"/>
            <a:ext cx="4700127" cy="3525096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44B896-D59F-3EB6-D5F5-1BB80EE66CDD}"/>
              </a:ext>
            </a:extLst>
          </p:cNvPr>
          <p:cNvSpPr/>
          <p:nvPr/>
        </p:nvSpPr>
        <p:spPr>
          <a:xfrm>
            <a:off x="699678" y="1921536"/>
            <a:ext cx="408267" cy="5965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9E36239-98BB-1051-B9A5-AB04ADA1BE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66112" y="6592831"/>
            <a:ext cx="781050" cy="47625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AAF9519-9044-4474-82C1-39F566FB0324}"/>
              </a:ext>
            </a:extLst>
          </p:cNvPr>
          <p:cNvSpPr/>
          <p:nvPr/>
        </p:nvSpPr>
        <p:spPr>
          <a:xfrm>
            <a:off x="699678" y="5081662"/>
            <a:ext cx="573357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300" b="1" dirty="0">
                <a:latin typeface="PT Sans" panose="020B0503020203020204" pitchFamily="34" charset="-52"/>
              </a:rPr>
              <a:t>Успешные реализации проектов для АО «ТАНЕКО», ООО «Норд Империал»</a:t>
            </a:r>
          </a:p>
        </p:txBody>
      </p:sp>
    </p:spTree>
    <p:extLst>
      <p:ext uri="{BB962C8B-B14F-4D97-AF65-F5344CB8AC3E}">
        <p14:creationId xmlns:p14="http://schemas.microsoft.com/office/powerpoint/2010/main" val="36109648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A750E8F-8BBC-0362-C05D-012776509D59}"/>
              </a:ext>
            </a:extLst>
          </p:cNvPr>
          <p:cNvSpPr txBox="1"/>
          <p:nvPr/>
        </p:nvSpPr>
        <p:spPr>
          <a:xfrm>
            <a:off x="595734" y="877567"/>
            <a:ext cx="752798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873760">
              <a:spcBef>
                <a:spcPts val="100"/>
              </a:spcBef>
            </a:pPr>
            <a:r>
              <a:rPr lang="ru-RU" sz="3000" b="1" cap="all" spc="-5" dirty="0">
                <a:solidFill>
                  <a:srgbClr val="9B3393"/>
                </a:solidFill>
                <a:latin typeface="PT Serif" panose="020A0603040505020204" pitchFamily="18" charset="-52"/>
              </a:rPr>
              <a:t>Станции насосные блочные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87955" y="1888376"/>
            <a:ext cx="621984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  <a:cs typeface="Times New Roman" pitchFamily="18" charset="0"/>
              </a:rPr>
              <a:t>Компания выпускает широкую номенклатурную линейку </a:t>
            </a:r>
          </a:p>
          <a:p>
            <a:r>
              <a:rPr lang="ru-RU" sz="1300" b="1" dirty="0" err="1">
                <a:latin typeface="PT Sans" panose="020B0503020203020204" pitchFamily="34" charset="-52"/>
                <a:cs typeface="Times New Roman" pitchFamily="18" charset="0"/>
              </a:rPr>
              <a:t>блочно</a:t>
            </a:r>
            <a:r>
              <a:rPr lang="ru-RU" sz="1300" b="1" dirty="0">
                <a:latin typeface="PT Sans" panose="020B0503020203020204" pitchFamily="34" charset="-52"/>
                <a:cs typeface="Times New Roman" pitchFamily="18" charset="0"/>
              </a:rPr>
              <a:t>-модульных насосных станций различного предназначения:</a:t>
            </a:r>
            <a:endParaRPr lang="ru-RU" sz="1300" b="1" dirty="0">
              <a:latin typeface="PT Sans" panose="020B0503020203020204" pitchFamily="34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89617" y="2663426"/>
            <a:ext cx="6096000" cy="2923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Блочные кустовые насосные станции, станции перекачки нефти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87955" y="3232136"/>
            <a:ext cx="395422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Насосные станции водоснабжения, </a:t>
            </a:r>
            <a:r>
              <a:rPr lang="ru-RU" sz="1300" b="1" dirty="0" err="1">
                <a:latin typeface="PT Sans" panose="020B0503020203020204" pitchFamily="34" charset="-52"/>
              </a:rPr>
              <a:t>повысительные</a:t>
            </a:r>
            <a:endParaRPr lang="ru-RU" sz="1300" b="1" dirty="0">
              <a:latin typeface="PT Sans" panose="020B0503020203020204" pitchFamily="34" charset="-52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87955" y="3767160"/>
            <a:ext cx="6096000" cy="2923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Подпорные насосные станции, насосные станции сточных вод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87955" y="4871570"/>
            <a:ext cx="274703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Насосные станции пожаротушения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87955" y="4288147"/>
            <a:ext cx="6096000" cy="2923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300" b="1" dirty="0" err="1">
                <a:latin typeface="PT Sans" panose="020B0503020203020204" pitchFamily="34" charset="-52"/>
              </a:rPr>
              <a:t>Метанольные</a:t>
            </a:r>
            <a:r>
              <a:rPr lang="ru-RU" sz="1300" b="1" dirty="0">
                <a:latin typeface="PT Sans" panose="020B0503020203020204" pitchFamily="34" charset="-52"/>
              </a:rPr>
              <a:t> насосные станции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D2EC1A66-BCC7-C842-7C7D-01B600DE97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3738" y="2704973"/>
            <a:ext cx="241784" cy="241784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5EA5018-D072-C31F-4458-822E5F68DC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1706" y="3224184"/>
            <a:ext cx="241784" cy="241784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3A9D4341-1E4F-6541-D028-7F4118B401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7619" y="3802375"/>
            <a:ext cx="257903" cy="241784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D8C8823-EEC8-7371-000E-49105C8C663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9937" y="4323362"/>
            <a:ext cx="274022" cy="241784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765BDB34-EAD9-9927-0CDE-A35A2D74DE6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91706" y="4908929"/>
            <a:ext cx="252253" cy="23964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82856" y="3943756"/>
            <a:ext cx="4198237" cy="2447618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798" y="1625408"/>
            <a:ext cx="4198237" cy="2031946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9572B55-A96D-4EDC-9C57-CD1626322F2A}"/>
              </a:ext>
            </a:extLst>
          </p:cNvPr>
          <p:cNvSpPr/>
          <p:nvPr/>
        </p:nvSpPr>
        <p:spPr>
          <a:xfrm>
            <a:off x="6319798" y="3791879"/>
            <a:ext cx="4198237" cy="45719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717887D-A7DA-4010-B5B6-B555B5DD0B57}"/>
              </a:ext>
            </a:extLst>
          </p:cNvPr>
          <p:cNvSpPr/>
          <p:nvPr/>
        </p:nvSpPr>
        <p:spPr>
          <a:xfrm>
            <a:off x="7582855" y="6497532"/>
            <a:ext cx="4198237" cy="45719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EA33D52-FBBC-4E6D-A592-2D179D05489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366112" y="6592831"/>
            <a:ext cx="781050" cy="47625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644B896-D59F-3EB6-D5F5-1BB80EE66CDD}"/>
              </a:ext>
            </a:extLst>
          </p:cNvPr>
          <p:cNvSpPr/>
          <p:nvPr/>
        </p:nvSpPr>
        <p:spPr>
          <a:xfrm>
            <a:off x="579688" y="2009225"/>
            <a:ext cx="408267" cy="5965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0539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E547698-8801-4DCF-A661-95242D3ACABD}"/>
              </a:ext>
            </a:extLst>
          </p:cNvPr>
          <p:cNvSpPr/>
          <p:nvPr/>
        </p:nvSpPr>
        <p:spPr>
          <a:xfrm>
            <a:off x="6851211" y="2337745"/>
            <a:ext cx="4571534" cy="3059437"/>
          </a:xfrm>
          <a:prstGeom prst="rect">
            <a:avLst/>
          </a:prstGeom>
          <a:solidFill>
            <a:srgbClr val="9B3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A750E8F-8BBC-0362-C05D-012776509D59}"/>
              </a:ext>
            </a:extLst>
          </p:cNvPr>
          <p:cNvSpPr txBox="1"/>
          <p:nvPr/>
        </p:nvSpPr>
        <p:spPr>
          <a:xfrm>
            <a:off x="595734" y="814459"/>
            <a:ext cx="814400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873760">
              <a:spcBef>
                <a:spcPts val="100"/>
              </a:spcBef>
            </a:pPr>
            <a:r>
              <a:rPr lang="ru-RU" sz="3000" b="1" cap="all" spc="-5" dirty="0">
                <a:solidFill>
                  <a:srgbClr val="9B3393"/>
                </a:solidFill>
                <a:latin typeface="PT Serif" panose="020A0603040505020204" pitchFamily="18" charset="-52"/>
              </a:rPr>
              <a:t>Фильтрационное и сепарационное оборудование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78820" y="2754615"/>
            <a:ext cx="5500265" cy="2877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31750">
              <a:lnSpc>
                <a:spcPct val="110000"/>
              </a:lnSpc>
              <a:spcBef>
                <a:spcPts val="1975"/>
              </a:spcBef>
            </a:pPr>
            <a:r>
              <a:rPr lang="ru-RU" sz="1300" b="1" dirty="0">
                <a:latin typeface="PT Sans" panose="020B0503020203020204" pitchFamily="34" charset="-52"/>
                <a:cs typeface="PT Sans"/>
              </a:rPr>
              <a:t>Мы 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занимаемся разработкой </a:t>
            </a:r>
            <a:r>
              <a:rPr lang="ru-RU" sz="1300" b="1" dirty="0">
                <a:latin typeface="PT Sans" panose="020B0503020203020204" pitchFamily="34" charset="-52"/>
                <a:cs typeface="PT Sans"/>
              </a:rPr>
              <a:t>и 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производством оборудования</a:t>
            </a:r>
            <a:r>
              <a:rPr lang="ru-RU" sz="1300" b="1" spc="-65" dirty="0">
                <a:latin typeface="PT Sans" panose="020B0503020203020204" pitchFamily="34" charset="-52"/>
                <a:cs typeface="PT Sans"/>
              </a:rPr>
              <a:t> </a:t>
            </a:r>
            <a:br>
              <a:rPr lang="ru-RU" sz="1300" b="1" spc="-65" dirty="0">
                <a:latin typeface="PT Sans" panose="020B0503020203020204" pitchFamily="34" charset="-52"/>
                <a:cs typeface="PT Sans"/>
              </a:rPr>
            </a:br>
            <a:r>
              <a:rPr lang="ru-RU" sz="1300" b="1" dirty="0">
                <a:latin typeface="PT Sans" panose="020B0503020203020204" pitchFamily="34" charset="-52"/>
                <a:cs typeface="PT Sans"/>
              </a:rPr>
              <a:t>для</a:t>
            </a:r>
            <a:r>
              <a:rPr lang="ru-RU" sz="1300" b="1" spc="5" dirty="0">
                <a:latin typeface="PT Sans" panose="020B0503020203020204" pitchFamily="34" charset="-52"/>
                <a:cs typeface="PT Sans"/>
              </a:rPr>
              <a:t> 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очистки</a:t>
            </a: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 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газов</a:t>
            </a:r>
            <a:r>
              <a:rPr lang="ru-RU" sz="1300" b="1" spc="-15" dirty="0">
                <a:latin typeface="PT Sans" panose="020B0503020203020204" pitchFamily="34" charset="-52"/>
                <a:cs typeface="PT Sans"/>
              </a:rPr>
              <a:t> </a:t>
            </a:r>
            <a:r>
              <a:rPr lang="ru-RU" sz="1300" b="1" dirty="0">
                <a:latin typeface="PT Sans" panose="020B0503020203020204" pitchFamily="34" charset="-52"/>
                <a:cs typeface="PT Sans"/>
              </a:rPr>
              <a:t>и </a:t>
            </a: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жидкостей:</a:t>
            </a:r>
            <a:endParaRPr lang="ru-RU" sz="1300" b="1" dirty="0">
              <a:latin typeface="PT Sans" panose="020B0503020203020204" pitchFamily="34" charset="-52"/>
              <a:cs typeface="PT San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lang="ru-RU" sz="1300" b="1" dirty="0">
              <a:latin typeface="PT Sans" panose="020B0503020203020204" pitchFamily="34" charset="-52"/>
              <a:cs typeface="PT Sans"/>
            </a:endParaRPr>
          </a:p>
          <a:p>
            <a:pPr marL="12065">
              <a:lnSpc>
                <a:spcPct val="100000"/>
              </a:lnSpc>
              <a:tabLst>
                <a:tab pos="299085" algn="l"/>
                <a:tab pos="299720" algn="l"/>
              </a:tabLst>
            </a:pP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                Фильтры</a:t>
            </a:r>
            <a:r>
              <a:rPr lang="ru-RU" sz="1300" b="1" spc="-20" dirty="0">
                <a:latin typeface="PT Sans" panose="020B0503020203020204" pitchFamily="34" charset="-52"/>
                <a:cs typeface="PT Sans"/>
              </a:rPr>
              <a:t> </a:t>
            </a: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механической</a:t>
            </a:r>
            <a:r>
              <a:rPr lang="ru-RU" sz="1300" b="1" dirty="0">
                <a:latin typeface="PT Sans" panose="020B0503020203020204" pitchFamily="34" charset="-52"/>
                <a:cs typeface="PT Sans"/>
              </a:rPr>
              <a:t> 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очистки</a:t>
            </a:r>
            <a:r>
              <a:rPr lang="ru-RU" sz="1300" b="1" dirty="0">
                <a:latin typeface="PT Sans" panose="020B0503020203020204" pitchFamily="34" charset="-52"/>
                <a:cs typeface="PT Sans"/>
              </a:rPr>
              <a:t> 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газов</a:t>
            </a:r>
            <a:r>
              <a:rPr lang="ru-RU" sz="1300" b="1" spc="-15" dirty="0">
                <a:latin typeface="PT Sans" panose="020B0503020203020204" pitchFamily="34" charset="-52"/>
                <a:cs typeface="PT Sans"/>
              </a:rPr>
              <a:t> </a:t>
            </a:r>
            <a:r>
              <a:rPr lang="ru-RU" sz="1300" b="1" dirty="0">
                <a:latin typeface="PT Sans" panose="020B0503020203020204" pitchFamily="34" charset="-52"/>
                <a:cs typeface="PT Sans"/>
              </a:rPr>
              <a:t>и</a:t>
            </a: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 жидкостей;</a:t>
            </a:r>
            <a:endParaRPr lang="ru-RU" sz="1300" b="1" dirty="0">
              <a:latin typeface="PT Sans" panose="020B0503020203020204" pitchFamily="34" charset="-52"/>
              <a:cs typeface="PT Sans"/>
            </a:endParaRPr>
          </a:p>
          <a:p>
            <a:pPr marL="12065">
              <a:lnSpc>
                <a:spcPct val="100000"/>
              </a:lnSpc>
              <a:spcBef>
                <a:spcPts val="170"/>
              </a:spcBef>
              <a:tabLst>
                <a:tab pos="299085" algn="l"/>
                <a:tab pos="299720" algn="l"/>
              </a:tabLst>
            </a:pP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                Фильтры-</a:t>
            </a:r>
            <a:r>
              <a:rPr lang="ru-RU" sz="1300" b="1" spc="-10" dirty="0" err="1">
                <a:latin typeface="PT Sans" panose="020B0503020203020204" pitchFamily="34" charset="-52"/>
                <a:cs typeface="PT Sans"/>
              </a:rPr>
              <a:t>коалесцеры</a:t>
            </a:r>
            <a:r>
              <a:rPr lang="ru-RU" sz="1300" b="1" spc="-30" dirty="0">
                <a:latin typeface="PT Sans" panose="020B0503020203020204" pitchFamily="34" charset="-52"/>
                <a:cs typeface="PT Sans"/>
              </a:rPr>
              <a:t> 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газов;</a:t>
            </a:r>
            <a:endParaRPr lang="ru-RU" sz="1300" b="1" dirty="0">
              <a:latin typeface="PT Sans" panose="020B0503020203020204" pitchFamily="34" charset="-52"/>
              <a:cs typeface="PT Sans"/>
            </a:endParaRPr>
          </a:p>
          <a:p>
            <a:pPr marL="12065">
              <a:lnSpc>
                <a:spcPct val="100000"/>
              </a:lnSpc>
              <a:spcBef>
                <a:spcPts val="165"/>
              </a:spcBef>
              <a:tabLst>
                <a:tab pos="299085" algn="l"/>
                <a:tab pos="299720" algn="l"/>
              </a:tabLst>
            </a:pP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                Фильтры-сепараторы </a:t>
            </a:r>
            <a:r>
              <a:rPr lang="ru-RU" sz="1300" b="1" dirty="0">
                <a:latin typeface="PT Sans" panose="020B0503020203020204" pitchFamily="34" charset="-52"/>
                <a:cs typeface="PT Sans"/>
              </a:rPr>
              <a:t>и</a:t>
            </a: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 фильтры-пылеуловители;</a:t>
            </a:r>
            <a:endParaRPr lang="ru-RU" sz="1300" b="1" dirty="0">
              <a:latin typeface="PT Sans" panose="020B0503020203020204" pitchFamily="34" charset="-52"/>
              <a:cs typeface="PT Sans"/>
            </a:endParaRPr>
          </a:p>
          <a:p>
            <a:pPr marL="12065">
              <a:lnSpc>
                <a:spcPct val="100000"/>
              </a:lnSpc>
              <a:spcBef>
                <a:spcPts val="170"/>
              </a:spcBef>
              <a:tabLst>
                <a:tab pos="299085" algn="l"/>
                <a:tab pos="299720" algn="l"/>
              </a:tabLst>
            </a:pP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                Сепараторы</a:t>
            </a:r>
            <a:r>
              <a:rPr lang="ru-RU" sz="1300" b="1" spc="15" dirty="0">
                <a:latin typeface="PT Sans" panose="020B0503020203020204" pitchFamily="34" charset="-52"/>
                <a:cs typeface="PT Sans"/>
              </a:rPr>
              <a:t> 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газовые</a:t>
            </a: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 </a:t>
            </a:r>
            <a:r>
              <a:rPr lang="ru-RU" sz="1300" b="1" dirty="0">
                <a:latin typeface="PT Sans" panose="020B0503020203020204" pitchFamily="34" charset="-52"/>
                <a:cs typeface="PT Sans"/>
              </a:rPr>
              <a:t>и</a:t>
            </a:r>
            <a:r>
              <a:rPr lang="ru-RU" sz="1300" b="1" spc="-15" dirty="0">
                <a:latin typeface="PT Sans" panose="020B0503020203020204" pitchFamily="34" charset="-52"/>
                <a:cs typeface="PT Sans"/>
              </a:rPr>
              <a:t> </a:t>
            </a: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нефтегазовые.</a:t>
            </a:r>
            <a:endParaRPr lang="ru-RU" sz="1300" b="1" dirty="0">
              <a:latin typeface="PT Sans" panose="020B0503020203020204" pitchFamily="34" charset="-52"/>
              <a:cs typeface="PT San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lang="ru-RU" sz="1300" b="1" dirty="0">
              <a:latin typeface="PT Sans" panose="020B0503020203020204" pitchFamily="34" charset="-52"/>
              <a:cs typeface="PT San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lang="ru-RU" sz="1300" b="1" dirty="0">
              <a:latin typeface="PT Sans" panose="020B0503020203020204" pitchFamily="34" charset="-52"/>
              <a:cs typeface="PT Sans"/>
            </a:endParaRPr>
          </a:p>
          <a:p>
            <a:pPr marL="12700" marR="306705">
              <a:lnSpc>
                <a:spcPct val="110000"/>
              </a:lnSpc>
            </a:pP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При производстве </a:t>
            </a: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фильтрационного </a:t>
            </a:r>
            <a:r>
              <a:rPr lang="ru-RU" sz="1300" b="1" dirty="0">
                <a:latin typeface="PT Sans" panose="020B0503020203020204" pitchFamily="34" charset="-52"/>
                <a:cs typeface="PT Sans"/>
              </a:rPr>
              <a:t>и </a:t>
            </a: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сепарационного </a:t>
            </a:r>
            <a:r>
              <a:rPr lang="ru-RU" sz="1300" b="1" spc="-360" dirty="0">
                <a:latin typeface="PT Sans" panose="020B0503020203020204" pitchFamily="34" charset="-52"/>
                <a:cs typeface="PT Sans"/>
              </a:rPr>
              <a:t> 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оборудования НПП «ГКС» применяет внутренние </a:t>
            </a: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устройства </a:t>
            </a:r>
            <a:r>
              <a:rPr lang="ru-RU" sz="1300" b="1" dirty="0">
                <a:latin typeface="PT Sans" panose="020B0503020203020204" pitchFamily="34" charset="-52"/>
                <a:cs typeface="PT Sans"/>
              </a:rPr>
              <a:t>как </a:t>
            </a:r>
            <a:r>
              <a:rPr lang="ru-RU" sz="1300" b="1" spc="-15" dirty="0">
                <a:latin typeface="PT Sans" panose="020B0503020203020204" pitchFamily="34" charset="-52"/>
                <a:cs typeface="PT Sans"/>
              </a:rPr>
              <a:t>от </a:t>
            </a: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ведущих 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мировых </a:t>
            </a: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производителей, 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так</a:t>
            </a:r>
            <a:r>
              <a:rPr lang="ru-RU" sz="1300" b="1" spc="5" dirty="0">
                <a:latin typeface="PT Sans" panose="020B0503020203020204" pitchFamily="34" charset="-52"/>
                <a:cs typeface="PT Sans"/>
              </a:rPr>
              <a:t> </a:t>
            </a:r>
            <a:r>
              <a:rPr lang="ru-RU" sz="1300" b="1" dirty="0">
                <a:latin typeface="PT Sans" panose="020B0503020203020204" pitchFamily="34" charset="-52"/>
                <a:cs typeface="PT Sans"/>
              </a:rPr>
              <a:t>и</a:t>
            </a:r>
            <a:r>
              <a:rPr lang="ru-RU" sz="1300" b="1" spc="-15" dirty="0">
                <a:latin typeface="PT Sans" panose="020B0503020203020204" pitchFamily="34" charset="-52"/>
                <a:cs typeface="PT Sans"/>
              </a:rPr>
              <a:t> </a:t>
            </a:r>
            <a:r>
              <a:rPr lang="ru-RU" sz="1300" b="1" spc="-10" dirty="0">
                <a:latin typeface="PT Sans" panose="020B0503020203020204" pitchFamily="34" charset="-52"/>
                <a:cs typeface="PT Sans"/>
              </a:rPr>
              <a:t>собственного</a:t>
            </a:r>
            <a:r>
              <a:rPr lang="ru-RU" sz="1300" b="1" spc="-15" dirty="0">
                <a:latin typeface="PT Sans" panose="020B0503020203020204" pitchFamily="34" charset="-52"/>
                <a:cs typeface="PT Sans"/>
              </a:rPr>
              <a:t> </a:t>
            </a:r>
            <a:r>
              <a:rPr lang="ru-RU" sz="1300" b="1" spc="-5" dirty="0">
                <a:latin typeface="PT Sans" panose="020B0503020203020204" pitchFamily="34" charset="-52"/>
                <a:cs typeface="PT Sans"/>
              </a:rPr>
              <a:t>производства.</a:t>
            </a:r>
            <a:endParaRPr lang="ru-RU" sz="1300" b="1" dirty="0">
              <a:latin typeface="PT Sans" panose="020B0503020203020204" pitchFamily="34" charset="-52"/>
              <a:cs typeface="PT Sans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>
            <a:off x="711524" y="3527825"/>
            <a:ext cx="414561" cy="45719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>
            <a:off x="711524" y="3751489"/>
            <a:ext cx="414561" cy="45719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>
            <a:off x="711524" y="3965442"/>
            <a:ext cx="414561" cy="45719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>
            <a:off x="711524" y="4189106"/>
            <a:ext cx="414561" cy="45719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92084" y="3359273"/>
            <a:ext cx="3499016" cy="2619679"/>
          </a:xfrm>
          <a:prstGeom prst="rect">
            <a:avLst/>
          </a:prstGeom>
        </p:spPr>
      </p:pic>
      <p:pic>
        <p:nvPicPr>
          <p:cNvPr id="32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93682" y="1960028"/>
            <a:ext cx="2342389" cy="2604738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6308ACE-45F3-46E2-A216-DC0807C01C43}"/>
              </a:ext>
            </a:extLst>
          </p:cNvPr>
          <p:cNvSpPr/>
          <p:nvPr/>
        </p:nvSpPr>
        <p:spPr>
          <a:xfrm>
            <a:off x="711526" y="2179824"/>
            <a:ext cx="2419667" cy="46513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B9BCEED-D8E2-4719-B1FB-A283501168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04100" y="4773458"/>
            <a:ext cx="781050" cy="4762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9E36239-98BB-1051-B9A5-AB04ADA1BE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66112" y="6592831"/>
            <a:ext cx="781050" cy="4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4020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3474720"/>
          </a:xfrm>
          <a:prstGeom prst="rect">
            <a:avLst/>
          </a:prstGeom>
          <a:solidFill>
            <a:srgbClr val="808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B31C4448-D393-913E-31CE-FB970C6BF486}"/>
              </a:ext>
            </a:extLst>
          </p:cNvPr>
          <p:cNvGrpSpPr/>
          <p:nvPr/>
        </p:nvGrpSpPr>
        <p:grpSpPr>
          <a:xfrm>
            <a:off x="9055226" y="218129"/>
            <a:ext cx="2618880" cy="717333"/>
            <a:chOff x="3842126" y="1306831"/>
            <a:chExt cx="2586810" cy="717333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B6CB6DF8-5543-E817-F4DA-1C5A165680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986279" y="1306831"/>
              <a:ext cx="442657" cy="657675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3A7FB4B-FC9F-1D89-221A-96F1E120DBD3}"/>
                </a:ext>
              </a:extLst>
            </p:cNvPr>
            <p:cNvSpPr txBox="1"/>
            <p:nvPr/>
          </p:nvSpPr>
          <p:spPr>
            <a:xfrm>
              <a:off x="3842126" y="1377833"/>
              <a:ext cx="21146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ИНЖИНИРИНГ</a:t>
              </a:r>
            </a:p>
            <a:p>
              <a:pPr algn="r"/>
              <a: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КАК ИСКУССТВО</a:t>
              </a: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631427" y="-1"/>
            <a:ext cx="1093485" cy="1088383"/>
          </a:xfrm>
          <a:prstGeom prst="rect">
            <a:avLst/>
          </a:prstGeom>
          <a:solidFill>
            <a:srgbClr val="15384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724912" y="0"/>
            <a:ext cx="2743200" cy="2862072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103120" y="2862072"/>
            <a:ext cx="621792" cy="612648"/>
          </a:xfrm>
          <a:prstGeom prst="rect">
            <a:avLst/>
          </a:prstGeom>
          <a:solidFill>
            <a:srgbClr val="9B3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724912" y="3474720"/>
            <a:ext cx="630936" cy="61264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ABC3CB-9777-8C99-C8E7-C071C633DB52}"/>
              </a:ext>
            </a:extLst>
          </p:cNvPr>
          <p:cNvSpPr txBox="1"/>
          <p:nvPr/>
        </p:nvSpPr>
        <p:spPr>
          <a:xfrm>
            <a:off x="4443984" y="4087368"/>
            <a:ext cx="7748016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873760">
              <a:lnSpc>
                <a:spcPts val="4500"/>
              </a:lnSpc>
              <a:spcBef>
                <a:spcPts val="100"/>
              </a:spcBef>
            </a:pPr>
            <a:r>
              <a:rPr lang="ru-RU" sz="4000" b="1" spc="-5" dirty="0">
                <a:solidFill>
                  <a:srgbClr val="A7AF39"/>
                </a:solidFill>
                <a:latin typeface="PT Serif" panose="020A0603040505020204" pitchFamily="18" charset="-52"/>
                <a:cs typeface="PT Serif"/>
              </a:rPr>
              <a:t>АВТОМАТИЗИРОВАННЫЕ СИСТЕМЫ УПРАВЛЕНИЯ ТЕХНОЛОГИЧЕСКИМИ ПРОЦЕССАМИ</a:t>
            </a:r>
          </a:p>
        </p:txBody>
      </p:sp>
    </p:spTree>
    <p:extLst>
      <p:ext uri="{BB962C8B-B14F-4D97-AF65-F5344CB8AC3E}">
        <p14:creationId xmlns:p14="http://schemas.microsoft.com/office/powerpoint/2010/main" val="1772640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380166" y="1108168"/>
            <a:ext cx="5646276" cy="7053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lang="ru-RU" sz="1500" b="1" spc="-5" dirty="0">
                <a:latin typeface="PT Sans" panose="020B0503020203020204" pitchFamily="34" charset="-52"/>
              </a:rPr>
              <a:t>Разработка </a:t>
            </a:r>
            <a:r>
              <a:rPr sz="1500" b="1" spc="-5" dirty="0">
                <a:latin typeface="PT Sans" panose="020B0503020203020204" pitchFamily="34" charset="-52"/>
              </a:rPr>
              <a:t>АСУТП для всех видов </a:t>
            </a:r>
            <a:r>
              <a:rPr sz="1500" b="1" spc="-5" dirty="0" err="1">
                <a:latin typeface="PT Sans" panose="020B0503020203020204" pitchFamily="34" charset="-52"/>
              </a:rPr>
              <a:t>производств</a:t>
            </a:r>
            <a:r>
              <a:rPr sz="1500" b="1" spc="-5" dirty="0">
                <a:latin typeface="PT Sans" panose="020B0503020203020204" pitchFamily="34" charset="-52"/>
              </a:rPr>
              <a:t>,</a:t>
            </a:r>
            <a:r>
              <a:rPr lang="ru-RU" sz="1500" b="1" spc="-5" dirty="0">
                <a:latin typeface="PT Sans" panose="020B0503020203020204" pitchFamily="34" charset="-52"/>
              </a:rPr>
              <a:t> </a:t>
            </a:r>
            <a:r>
              <a:rPr sz="1500" b="1" spc="-5" dirty="0">
                <a:latin typeface="PT Sans" panose="020B0503020203020204" pitchFamily="34" charset="-52"/>
              </a:rPr>
              <a:t>в том числе относящихся к особо опасным, среди них: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51D4E44-C192-8615-9766-7D9131D7DD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62558" y="1204613"/>
            <a:ext cx="7732776" cy="434143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2F10FAC-437F-B1E2-6726-CDB61767D2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65081" y="4313780"/>
            <a:ext cx="6826919" cy="246454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C7911A6-AFFC-DEA9-D998-2C90158008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47385" y="1544792"/>
            <a:ext cx="6593303" cy="493366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7F81CCC-F013-DC0E-DB55-EED142F6BF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44308" y="2149942"/>
            <a:ext cx="241784" cy="241784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1516750-80DB-DD82-6F89-CE896283A20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44308" y="2668436"/>
            <a:ext cx="241784" cy="24178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4AE522D-AF2E-03FD-80F6-D1E6BA66CAF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44308" y="3186930"/>
            <a:ext cx="257903" cy="241784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DA7CBF98-2A9F-9323-6DD9-E6C01A3876C7}"/>
              </a:ext>
            </a:extLst>
          </p:cNvPr>
          <p:cNvSpPr txBox="1"/>
          <p:nvPr/>
        </p:nvSpPr>
        <p:spPr>
          <a:xfrm>
            <a:off x="1186092" y="2155271"/>
            <a:ext cx="2981197" cy="271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  <a:spcBef>
                <a:spcPts val="100"/>
              </a:spcBef>
            </a:pPr>
            <a:r>
              <a:rPr lang="ru-RU" sz="1300" b="1" spc="-10" dirty="0">
                <a:latin typeface="PT Sans" panose="020B0503020203020204" pitchFamily="34" charset="-52"/>
              </a:rPr>
              <a:t>нефтяная и газовая промышленность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7D319E6-490F-5842-8A65-1FE32E3D1B28}"/>
              </a:ext>
            </a:extLst>
          </p:cNvPr>
          <p:cNvSpPr txBox="1"/>
          <p:nvPr/>
        </p:nvSpPr>
        <p:spPr>
          <a:xfrm>
            <a:off x="1202211" y="2663617"/>
            <a:ext cx="3826587" cy="271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  <a:spcBef>
                <a:spcPts val="100"/>
              </a:spcBef>
            </a:pPr>
            <a:r>
              <a:rPr lang="ru-RU" sz="1300" b="1" spc="-10" dirty="0">
                <a:latin typeface="PT Sans" panose="020B0503020203020204" pitchFamily="34" charset="-52"/>
              </a:rPr>
              <a:t>химическая и нефтехимическая промышленность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5266907-51A2-0189-6AF5-0F11248A3D39}"/>
              </a:ext>
            </a:extLst>
          </p:cNvPr>
          <p:cNvSpPr txBox="1"/>
          <p:nvPr/>
        </p:nvSpPr>
        <p:spPr>
          <a:xfrm>
            <a:off x="1195312" y="3164688"/>
            <a:ext cx="5911873" cy="271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  <a:spcBef>
                <a:spcPts val="100"/>
              </a:spcBef>
            </a:pPr>
            <a:r>
              <a:rPr lang="ru-RU" sz="1300" b="1" spc="-10" dirty="0">
                <a:latin typeface="PT Sans" panose="020B0503020203020204" pitchFamily="34" charset="-52"/>
              </a:rPr>
              <a:t>металлургия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D8C8823-EEC8-7371-000E-49105C8C663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20129" y="3678888"/>
            <a:ext cx="274022" cy="241784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5266907-51A2-0189-6AF5-0F11248A3D39}"/>
              </a:ext>
            </a:extLst>
          </p:cNvPr>
          <p:cNvSpPr txBox="1"/>
          <p:nvPr/>
        </p:nvSpPr>
        <p:spPr>
          <a:xfrm>
            <a:off x="1195313" y="3670088"/>
            <a:ext cx="5911872" cy="271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  <a:spcBef>
                <a:spcPts val="100"/>
              </a:spcBef>
            </a:pPr>
            <a:r>
              <a:rPr lang="ru-RU" sz="1300" b="1" spc="-10" dirty="0">
                <a:latin typeface="PT Sans" panose="020B0503020203020204" pitchFamily="34" charset="-52"/>
              </a:rPr>
              <a:t>золотодобыча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765BDB34-EAD9-9927-0CDE-A35A2D74DE6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39073" y="4193960"/>
            <a:ext cx="252253" cy="23964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C644B896-D59F-3EB6-D5F5-1BB80EE66CDD}"/>
              </a:ext>
            </a:extLst>
          </p:cNvPr>
          <p:cNvSpPr/>
          <p:nvPr/>
        </p:nvSpPr>
        <p:spPr>
          <a:xfrm>
            <a:off x="913951" y="1282878"/>
            <a:ext cx="408267" cy="59658"/>
          </a:xfrm>
          <a:prstGeom prst="rect">
            <a:avLst/>
          </a:prstGeom>
          <a:solidFill>
            <a:srgbClr val="A133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9E36239-98BB-1051-B9A5-AB04ADA1BED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366112" y="6592831"/>
            <a:ext cx="781050" cy="4762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5266907-51A2-0189-6AF5-0F11248A3D39}"/>
              </a:ext>
            </a:extLst>
          </p:cNvPr>
          <p:cNvSpPr txBox="1"/>
          <p:nvPr/>
        </p:nvSpPr>
        <p:spPr>
          <a:xfrm>
            <a:off x="1186092" y="4177845"/>
            <a:ext cx="6059135" cy="271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  <a:spcBef>
                <a:spcPts val="100"/>
              </a:spcBef>
            </a:pPr>
            <a:r>
              <a:rPr lang="ru-RU" sz="1300" b="1" spc="-10" dirty="0">
                <a:latin typeface="PT Sans" panose="020B0503020203020204" pitchFamily="34" charset="-52"/>
              </a:rPr>
              <a:t>нефтепереработка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2F10FAC-437F-B1E2-6726-CDB61767D2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64982" y="3768202"/>
            <a:ext cx="5247307" cy="189429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322313" y="1387955"/>
            <a:ext cx="7600306" cy="3129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300" b="1" spc="-5" dirty="0">
                <a:latin typeface="PT Sans" panose="020B0503020203020204" pitchFamily="34" charset="-52"/>
              </a:rPr>
              <a:t>НПП «ГКС»</a:t>
            </a:r>
            <a:r>
              <a:rPr lang="ru-RU" sz="1300" b="1" spc="-5" dirty="0">
                <a:latin typeface="PT Sans" panose="020B0503020203020204" pitchFamily="34" charset="-52"/>
              </a:rPr>
              <a:t> проводит полный комплекс инжиниринговых работ и производство следующей продукции</a:t>
            </a:r>
            <a:r>
              <a:rPr lang="en-US" sz="1300" b="1" spc="-5" dirty="0">
                <a:latin typeface="PT Sans" panose="020B0503020203020204" pitchFamily="34" charset="-52"/>
              </a:rPr>
              <a:t>:</a:t>
            </a:r>
            <a:endParaRPr sz="1300" b="1" spc="-5" dirty="0">
              <a:latin typeface="PT Sans" panose="020B0503020203020204" pitchFamily="34" charset="-52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7F81CCC-F013-DC0E-DB55-EED142F6BF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6785" y="2009046"/>
            <a:ext cx="241784" cy="241784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1516750-80DB-DD82-6F89-CE896283A2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0666" y="2488660"/>
            <a:ext cx="241784" cy="24178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4AE522D-AF2E-03FD-80F6-D1E6BA66CA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60666" y="3036812"/>
            <a:ext cx="257903" cy="241784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DA7CBF98-2A9F-9323-6DD9-E6C01A3876C7}"/>
              </a:ext>
            </a:extLst>
          </p:cNvPr>
          <p:cNvSpPr txBox="1"/>
          <p:nvPr/>
        </p:nvSpPr>
        <p:spPr>
          <a:xfrm>
            <a:off x="1118570" y="4546258"/>
            <a:ext cx="460296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Низковольтные комплектные устройства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7D319E6-490F-5842-8A65-1FE32E3D1B28}"/>
              </a:ext>
            </a:extLst>
          </p:cNvPr>
          <p:cNvSpPr txBox="1"/>
          <p:nvPr/>
        </p:nvSpPr>
        <p:spPr>
          <a:xfrm>
            <a:off x="1091566" y="5102498"/>
            <a:ext cx="5286877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Системы антипомпажного регулирования и защиты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5266907-51A2-0189-6AF5-0F11248A3D39}"/>
              </a:ext>
            </a:extLst>
          </p:cNvPr>
          <p:cNvSpPr txBox="1"/>
          <p:nvPr/>
        </p:nvSpPr>
        <p:spPr>
          <a:xfrm>
            <a:off x="1142434" y="3015309"/>
            <a:ext cx="5911873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Автоматизированные системы управления энергообеспечением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D8C8823-EEC8-7371-000E-49105C8C663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4547" y="3558229"/>
            <a:ext cx="274022" cy="241784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5266907-51A2-0189-6AF5-0F11248A3D39}"/>
              </a:ext>
            </a:extLst>
          </p:cNvPr>
          <p:cNvSpPr txBox="1"/>
          <p:nvPr/>
        </p:nvSpPr>
        <p:spPr>
          <a:xfrm>
            <a:off x="1145838" y="2480787"/>
            <a:ext cx="591187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Системы автоматического пожаротушения и контроля загазованности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765BDB34-EAD9-9927-0CDE-A35A2D74DE6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44547" y="4075056"/>
            <a:ext cx="252253" cy="23964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264545B-B657-A961-C050-181A8F7CF53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23912" y="4554346"/>
            <a:ext cx="257904" cy="241784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F5266907-51A2-0189-6AF5-0F11248A3D39}"/>
              </a:ext>
            </a:extLst>
          </p:cNvPr>
          <p:cNvSpPr txBox="1"/>
          <p:nvPr/>
        </p:nvSpPr>
        <p:spPr>
          <a:xfrm>
            <a:off x="1142434" y="4045081"/>
            <a:ext cx="460296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Диспетчеризация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5266907-51A2-0189-6AF5-0F11248A3D39}"/>
              </a:ext>
            </a:extLst>
          </p:cNvPr>
          <p:cNvSpPr txBox="1"/>
          <p:nvPr/>
        </p:nvSpPr>
        <p:spPr>
          <a:xfrm>
            <a:off x="1142434" y="1981212"/>
            <a:ext cx="6078079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Автоматизированные системы управления технологическими процессами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3D919C38-4EA3-949B-56CC-E005E4ACC47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28429" y="5105833"/>
            <a:ext cx="274021" cy="260972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F5266907-51A2-0189-6AF5-0F11248A3D39}"/>
              </a:ext>
            </a:extLst>
          </p:cNvPr>
          <p:cNvSpPr txBox="1"/>
          <p:nvPr/>
        </p:nvSpPr>
        <p:spPr>
          <a:xfrm>
            <a:off x="1147466" y="3512161"/>
            <a:ext cx="4574065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Системы телемеханики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C644B896-D59F-3EB6-D5F5-1BB80EE66CDD}"/>
              </a:ext>
            </a:extLst>
          </p:cNvPr>
          <p:cNvSpPr/>
          <p:nvPr/>
        </p:nvSpPr>
        <p:spPr>
          <a:xfrm>
            <a:off x="817545" y="1540848"/>
            <a:ext cx="408267" cy="5965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051D4E44-C192-8615-9766-7D9131D7DD1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675888" y="3863937"/>
            <a:ext cx="8538847" cy="2997341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57D319E6-490F-5842-8A65-1FE32E3D1B28}"/>
              </a:ext>
            </a:extLst>
          </p:cNvPr>
          <p:cNvSpPr txBox="1"/>
          <p:nvPr/>
        </p:nvSpPr>
        <p:spPr>
          <a:xfrm>
            <a:off x="1118569" y="5617135"/>
            <a:ext cx="5286877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Комплектные распределительные устройства «ТИМЕР» 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BE5A3EB5-E05D-4EA5-9979-52B40E343BD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823912" y="5629731"/>
            <a:ext cx="257904" cy="24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9952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2F10FAC-437F-B1E2-6726-CDB61767D2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21154" y="3328374"/>
            <a:ext cx="6581502" cy="230925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51D4E44-C192-8615-9766-7D9131D7DD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57600" y="3860659"/>
            <a:ext cx="8541451" cy="299734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6308ACE-45F3-46E2-A216-DC0807C01C43}"/>
              </a:ext>
            </a:extLst>
          </p:cNvPr>
          <p:cNvSpPr/>
          <p:nvPr/>
        </p:nvSpPr>
        <p:spPr>
          <a:xfrm flipV="1">
            <a:off x="603869" y="2430674"/>
            <a:ext cx="414561" cy="45719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object 8"/>
          <p:cNvSpPr txBox="1"/>
          <p:nvPr/>
        </p:nvSpPr>
        <p:spPr>
          <a:xfrm>
            <a:off x="606392" y="634191"/>
            <a:ext cx="8972611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73760">
              <a:spcBef>
                <a:spcPts val="100"/>
              </a:spcBef>
            </a:pPr>
            <a:r>
              <a:rPr lang="ru-RU" sz="3000" b="1" spc="-5" dirty="0">
                <a:solidFill>
                  <a:srgbClr val="A13388"/>
                </a:solidFill>
                <a:latin typeface="PT Serif" panose="020A0603040505020204" pitchFamily="18" charset="-52"/>
                <a:cs typeface="PT Serif"/>
              </a:rPr>
              <a:t>АВТОМАТИЗИРОВАННЫЕ СИСТЕМЫ УПРАВЛЕНИЯ ТЕХНОЛОГИЧЕСКИМИ ПРОЦЕССАМИ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18430" y="2293114"/>
            <a:ext cx="6096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300" b="1" dirty="0">
                <a:solidFill>
                  <a:srgbClr val="333333"/>
                </a:solidFill>
                <a:latin typeface="PT Sans" panose="020B0503020203020204" pitchFamily="34" charset="-52"/>
              </a:rPr>
              <a:t>НПП «ГКС» разрабатывает АСУТП для всех видов производств, в том числе относящихся к особо опасным.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66541" y="2751759"/>
            <a:ext cx="6541664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300" dirty="0">
              <a:solidFill>
                <a:srgbClr val="333333"/>
              </a:solidFill>
              <a:latin typeface="PT Sans" panose="020B0503020203020204" pitchFamily="34" charset="-52"/>
            </a:endParaRPr>
          </a:p>
          <a:p>
            <a:r>
              <a:rPr lang="ru-RU" sz="1300" b="1" dirty="0">
                <a:solidFill>
                  <a:srgbClr val="333333"/>
                </a:solidFill>
                <a:latin typeface="PT Sans" panose="020B0503020203020204" pitchFamily="34" charset="-52"/>
              </a:rPr>
              <a:t>НПП «ГКС» выполняет:</a:t>
            </a:r>
          </a:p>
          <a:p>
            <a:endParaRPr lang="ru-RU" sz="1300" b="1" dirty="0">
              <a:solidFill>
                <a:srgbClr val="333333"/>
              </a:solidFill>
              <a:latin typeface="PT Sans" panose="020B0503020203020204" pitchFamily="34" charset="-52"/>
            </a:endParaRPr>
          </a:p>
          <a:p>
            <a:pPr marL="285750" indent="-285750">
              <a:buFontTx/>
              <a:buChar char="-"/>
            </a:pPr>
            <a:r>
              <a:rPr lang="ru-RU" sz="1300" b="1" dirty="0">
                <a:solidFill>
                  <a:srgbClr val="153843"/>
                </a:solidFill>
                <a:latin typeface="PT Sans" panose="020B0503020203020204" pitchFamily="34" charset="-52"/>
              </a:rPr>
              <a:t>работы по разработке проектной документации на АСУТП;</a:t>
            </a:r>
          </a:p>
          <a:p>
            <a:pPr marL="285750" indent="-285750">
              <a:buFontTx/>
              <a:buChar char="-"/>
            </a:pPr>
            <a:r>
              <a:rPr lang="ru-RU" sz="1300" b="1" dirty="0">
                <a:solidFill>
                  <a:srgbClr val="153843"/>
                </a:solidFill>
                <a:latin typeface="PT Sans" panose="020B0503020203020204" pitchFamily="34" charset="-52"/>
              </a:rPr>
              <a:t>производство шкафов автоматизации, распределения энергии и связи;</a:t>
            </a:r>
          </a:p>
          <a:p>
            <a:pPr marL="285750" indent="-285750">
              <a:buFontTx/>
              <a:buChar char="-"/>
            </a:pPr>
            <a:r>
              <a:rPr lang="ru-RU" sz="1300" b="1" dirty="0">
                <a:solidFill>
                  <a:srgbClr val="153843"/>
                </a:solidFill>
                <a:latin typeface="PT Sans" panose="020B0503020203020204" pitchFamily="34" charset="-52"/>
              </a:rPr>
              <a:t>разработка прикладного-программного обеспечения;</a:t>
            </a:r>
          </a:p>
          <a:p>
            <a:pPr marL="285750" indent="-285750">
              <a:buFontTx/>
              <a:buChar char="-"/>
            </a:pPr>
            <a:r>
              <a:rPr lang="ru-RU" sz="1300" b="1" dirty="0">
                <a:solidFill>
                  <a:srgbClr val="153843"/>
                </a:solidFill>
                <a:latin typeface="PT Sans" panose="020B0503020203020204" pitchFamily="34" charset="-52"/>
              </a:rPr>
              <a:t>обеспечение информационной безопасности;</a:t>
            </a:r>
          </a:p>
          <a:p>
            <a:pPr marL="285750" indent="-285750">
              <a:buFontTx/>
              <a:buChar char="-"/>
            </a:pPr>
            <a:r>
              <a:rPr lang="ru-RU" sz="1300" b="1" dirty="0">
                <a:solidFill>
                  <a:srgbClr val="153843"/>
                </a:solidFill>
                <a:latin typeface="PT Sans" panose="020B0503020203020204" pitchFamily="34" charset="-52"/>
              </a:rPr>
              <a:t>электротехнические замеры;</a:t>
            </a:r>
          </a:p>
          <a:p>
            <a:pPr marL="285750" indent="-285750">
              <a:buFontTx/>
              <a:buChar char="-"/>
            </a:pPr>
            <a:r>
              <a:rPr lang="ru-RU" sz="1300" b="1" dirty="0">
                <a:solidFill>
                  <a:srgbClr val="153843"/>
                </a:solidFill>
                <a:latin typeface="PT Sans" panose="020B0503020203020204" pitchFamily="34" charset="-52"/>
              </a:rPr>
              <a:t>монтажные и пусконаладочные работы </a:t>
            </a:r>
            <a:r>
              <a:rPr lang="ru-RU" sz="1300" b="1">
                <a:solidFill>
                  <a:srgbClr val="153843"/>
                </a:solidFill>
                <a:latin typeface="PT Sans" panose="020B0503020203020204" pitchFamily="34" charset="-52"/>
              </a:rPr>
              <a:t>по АСУТП;</a:t>
            </a:r>
            <a:endParaRPr lang="ru-RU" sz="1300" b="1" dirty="0">
              <a:solidFill>
                <a:srgbClr val="153843"/>
              </a:solidFill>
              <a:latin typeface="PT Sans" panose="020B0503020203020204" pitchFamily="34" charset="-52"/>
            </a:endParaRPr>
          </a:p>
          <a:p>
            <a:pPr marL="285750" indent="-285750">
              <a:buFontTx/>
              <a:buChar char="-"/>
            </a:pPr>
            <a:r>
              <a:rPr lang="ru-RU" sz="1300" b="1" dirty="0">
                <a:solidFill>
                  <a:srgbClr val="153843"/>
                </a:solidFill>
                <a:latin typeface="PT Sans" panose="020B0503020203020204" pitchFamily="34" charset="-52"/>
              </a:rPr>
              <a:t>последующее сервисное и техническое сопровождение. </a:t>
            </a:r>
          </a:p>
          <a:p>
            <a:endParaRPr lang="ru-RU" sz="1300" b="1" dirty="0">
              <a:solidFill>
                <a:srgbClr val="333333"/>
              </a:solidFill>
              <a:latin typeface="PT Sans" panose="020B0503020203020204" pitchFamily="34" charset="-52"/>
            </a:endParaRPr>
          </a:p>
          <a:p>
            <a:endParaRPr lang="ru-RU" sz="1300" b="1" dirty="0">
              <a:solidFill>
                <a:srgbClr val="333333"/>
              </a:solidFill>
              <a:latin typeface="PT Sans" panose="020B0503020203020204" pitchFamily="34" charset="-52"/>
            </a:endParaRPr>
          </a:p>
          <a:p>
            <a:r>
              <a:rPr lang="ru-RU" sz="1300" b="1" dirty="0">
                <a:solidFill>
                  <a:srgbClr val="333333"/>
                </a:solidFill>
                <a:latin typeface="PT Sans" panose="020B0503020203020204" pitchFamily="34" charset="-52"/>
              </a:rPr>
              <a:t>Компания также предлагает услуги по:</a:t>
            </a:r>
          </a:p>
          <a:p>
            <a:endParaRPr lang="ru-RU" sz="1300" b="1" dirty="0">
              <a:solidFill>
                <a:srgbClr val="333333"/>
              </a:solidFill>
              <a:latin typeface="PT Sans" panose="020B0503020203020204" pitchFamily="34" charset="-52"/>
            </a:endParaRPr>
          </a:p>
          <a:p>
            <a:pPr marL="171450" indent="-171450">
              <a:buFontTx/>
              <a:buChar char="-"/>
            </a:pPr>
            <a:r>
              <a:rPr lang="ru-RU" sz="1300" b="1" dirty="0">
                <a:solidFill>
                  <a:srgbClr val="333333"/>
                </a:solidFill>
                <a:latin typeface="PT Sans" panose="020B0503020203020204" pitchFamily="34" charset="-52"/>
              </a:rPr>
              <a:t>модернизации и реконструкции устаревших систем управления, </a:t>
            </a:r>
          </a:p>
          <a:p>
            <a:pPr marL="171450" indent="-171450">
              <a:buFontTx/>
              <a:buChar char="-"/>
            </a:pPr>
            <a:r>
              <a:rPr lang="ru-RU" sz="1300" b="1" dirty="0">
                <a:solidFill>
                  <a:srgbClr val="333333"/>
                </a:solidFill>
                <a:latin typeface="PT Sans" panose="020B0503020203020204" pitchFamily="34" charset="-52"/>
              </a:rPr>
              <a:t>интеграции различных технологических процессов в единую систему управления.</a:t>
            </a:r>
          </a:p>
          <a:p>
            <a:endParaRPr lang="ru-RU" sz="1200" b="1" dirty="0">
              <a:solidFill>
                <a:srgbClr val="333333"/>
              </a:solidFill>
              <a:latin typeface="Bahnschrift SemiBold" panose="020B0502040204020203" pitchFamily="34" charset="0"/>
            </a:endParaRPr>
          </a:p>
          <a:p>
            <a:endParaRPr lang="ru-RU" sz="1200" b="1" dirty="0">
              <a:solidFill>
                <a:srgbClr val="FF0000"/>
              </a:solidFill>
              <a:latin typeface="Bahnschrift SemiBold" panose="020B0502040204020203" pitchFamily="34" charset="0"/>
            </a:endParaRPr>
          </a:p>
        </p:txBody>
      </p:sp>
      <p:pic>
        <p:nvPicPr>
          <p:cNvPr id="19" name="Рисунок 18" descr="http://nppgks.com/wp-content/uploads/ASUTP-scaled.jpg"/>
          <p:cNvPicPr/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1963" y="1671096"/>
            <a:ext cx="3935730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Рисунок 20"/>
          <p:cNvPicPr/>
          <p:nvPr/>
        </p:nvPicPr>
        <p:blipFill>
          <a:blip r:embed="rId9"/>
          <a:stretch>
            <a:fillRect/>
          </a:stretch>
        </p:blipFill>
        <p:spPr>
          <a:xfrm>
            <a:off x="8291205" y="5027370"/>
            <a:ext cx="1287798" cy="1655569"/>
          </a:xfrm>
          <a:prstGeom prst="rect">
            <a:avLst/>
          </a:prstGeom>
        </p:spPr>
      </p:pic>
      <p:pic>
        <p:nvPicPr>
          <p:cNvPr id="22" name="Рисунок 21" descr="C:\Users\nailya.yunusova\Desktop\Svidetelstvo-o-dopuske-k-opredelennomu-vidu-rabot-kotorye-okazyvayut-vliyanie-na-bezopasnost-obektov-kapitalnogo-stroitelstva-1.jpg"/>
          <p:cNvPicPr/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0892" y="4968485"/>
            <a:ext cx="1170051" cy="171308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7752792" y="4292025"/>
            <a:ext cx="475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Bahnschrift SemiBold" panose="020B0502040204020203" pitchFamily="34" charset="0"/>
              </a:rPr>
              <a:t>НПП «ГКС» имеет необходимые для разработки проектной документации, изготовления, проведения монтажных и пусконаладочных работ СРО.</a:t>
            </a:r>
          </a:p>
        </p:txBody>
      </p:sp>
    </p:spTree>
    <p:extLst>
      <p:ext uri="{BB962C8B-B14F-4D97-AF65-F5344CB8AC3E}">
        <p14:creationId xmlns:p14="http://schemas.microsoft.com/office/powerpoint/2010/main" val="12376048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>
            <a:off x="805795" y="3896388"/>
            <a:ext cx="414561" cy="37785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>
            <a:off x="805794" y="4236018"/>
            <a:ext cx="414561" cy="37785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>
            <a:off x="805794" y="4669252"/>
            <a:ext cx="414561" cy="37785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6308ACE-45F3-46E2-A216-DC0807C01C43}"/>
              </a:ext>
            </a:extLst>
          </p:cNvPr>
          <p:cNvSpPr/>
          <p:nvPr/>
        </p:nvSpPr>
        <p:spPr>
          <a:xfrm flipV="1">
            <a:off x="811135" y="1785479"/>
            <a:ext cx="4921177" cy="51654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object 8"/>
          <p:cNvSpPr txBox="1"/>
          <p:nvPr/>
        </p:nvSpPr>
        <p:spPr>
          <a:xfrm>
            <a:off x="815876" y="634191"/>
            <a:ext cx="8763127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73760">
              <a:spcBef>
                <a:spcPts val="100"/>
              </a:spcBef>
            </a:pPr>
            <a:r>
              <a:rPr lang="ru-RU" sz="3000" b="1" spc="-5" dirty="0">
                <a:solidFill>
                  <a:srgbClr val="A13388"/>
                </a:solidFill>
                <a:latin typeface="PT Serif" panose="020A0603040505020204" pitchFamily="18" charset="-52"/>
                <a:cs typeface="PT Serif"/>
              </a:rPr>
              <a:t>НИЗКОВОЛЬТНЫЕ КОМПЛЕКТНЫЕ УСТРОЙСТВА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11523" y="2113638"/>
            <a:ext cx="609600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Мы предлагаем НКУ любой сложности для производственных, складских и административных объектов. </a:t>
            </a:r>
          </a:p>
          <a:p>
            <a:endParaRPr lang="ru-RU" sz="1300" b="1" dirty="0">
              <a:latin typeface="PT Sans" panose="020B0503020203020204" pitchFamily="34" charset="-52"/>
            </a:endParaRPr>
          </a:p>
          <a:p>
            <a:r>
              <a:rPr lang="ru-RU" sz="1300" b="1" dirty="0">
                <a:latin typeface="PT Sans" panose="020B0503020203020204" pitchFamily="34" charset="-52"/>
              </a:rPr>
              <a:t>Квалифицированные специалисты осуществляют производство, проверку и монтаж оборудования в соответствии с современными стандартами качества</a:t>
            </a:r>
            <a:r>
              <a:rPr lang="ru-RU" sz="1300" dirty="0">
                <a:latin typeface="PT Sans" panose="020B0503020203020204" pitchFamily="34" charset="-52"/>
              </a:rPr>
              <a:t>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220357" y="3396012"/>
            <a:ext cx="6096000" cy="2289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Применение рабочего напряжения до 0,69 </a:t>
            </a:r>
            <a:r>
              <a:rPr lang="ru-RU" sz="1300" b="1" dirty="0" err="1">
                <a:latin typeface="PT Sans" panose="020B0503020203020204" pitchFamily="34" charset="-52"/>
              </a:rPr>
              <a:t>кВ</a:t>
            </a:r>
            <a:endParaRPr lang="ru-RU" sz="1300" b="1" dirty="0">
              <a:latin typeface="PT Sans" panose="020B0503020203020204" pitchFamily="34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215892" y="3785187"/>
            <a:ext cx="6096000" cy="2289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Большой максимальный нормальный ток 6300А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215892" y="4100119"/>
            <a:ext cx="6096000" cy="381541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Ток термической стойкости в течение 1 сек </a:t>
            </a:r>
            <a:br>
              <a:rPr lang="ru-RU" sz="1300" b="1" dirty="0">
                <a:latin typeface="PT Sans" panose="020B0503020203020204" pitchFamily="34" charset="-52"/>
              </a:rPr>
            </a:br>
            <a:r>
              <a:rPr lang="ru-RU" sz="1300" b="1" dirty="0">
                <a:latin typeface="PT Sans" panose="020B0503020203020204" pitchFamily="34" charset="-52"/>
              </a:rPr>
              <a:t>(кратковременный допустимый ток) до 100кА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215892" y="4557410"/>
            <a:ext cx="6096000" cy="381541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Ток термической стойкости в течение 1 сек </a:t>
            </a:r>
            <a:br>
              <a:rPr lang="ru-RU" sz="1300" b="1" dirty="0">
                <a:latin typeface="PT Sans" panose="020B0503020203020204" pitchFamily="34" charset="-52"/>
              </a:rPr>
            </a:br>
            <a:r>
              <a:rPr lang="ru-RU" sz="1300" b="1" dirty="0">
                <a:latin typeface="PT Sans" panose="020B0503020203020204" pitchFamily="34" charset="-52"/>
              </a:rPr>
              <a:t>(кратковременный допустимый ток) кА до 220кА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15892" y="5805993"/>
            <a:ext cx="6096000" cy="228925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ru-RU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Большой срок службы до 25 лет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215892" y="5072639"/>
            <a:ext cx="3331361" cy="228925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>
              <a:spcAft>
                <a:spcPts val="0"/>
              </a:spcAft>
            </a:pPr>
            <a:r>
              <a:rPr lang="ru-RU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Вид внутреннего разделения отсеков до 4</a:t>
            </a:r>
            <a:r>
              <a:rPr lang="en-US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b</a:t>
            </a:r>
            <a:endParaRPr lang="ru-RU" sz="1300" b="1" dirty="0">
              <a:latin typeface="PT Sans" panose="020B0503020203020204" pitchFamily="34" charset="-52"/>
              <a:ea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5892" y="5435252"/>
            <a:ext cx="3078087" cy="228925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>
              <a:spcAft>
                <a:spcPts val="0"/>
              </a:spcAft>
            </a:pPr>
            <a:r>
              <a:rPr lang="ru-RU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Высокая степень защиты оболочки </a:t>
            </a:r>
            <a:r>
              <a:rPr lang="en-US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IP</a:t>
            </a:r>
            <a:r>
              <a:rPr lang="ru-RU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54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>
            <a:off x="805793" y="5195266"/>
            <a:ext cx="414561" cy="37785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>
            <a:off x="805793" y="5940571"/>
            <a:ext cx="414561" cy="37785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>
            <a:off x="805793" y="5556422"/>
            <a:ext cx="414561" cy="37785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E547698-8801-4DCF-A661-95242D3ACABD}"/>
              </a:ext>
            </a:extLst>
          </p:cNvPr>
          <p:cNvSpPr/>
          <p:nvPr/>
        </p:nvSpPr>
        <p:spPr>
          <a:xfrm>
            <a:off x="7459742" y="1481683"/>
            <a:ext cx="4576329" cy="3625160"/>
          </a:xfrm>
          <a:prstGeom prst="rect">
            <a:avLst/>
          </a:prstGeom>
          <a:solidFill>
            <a:srgbClr val="9B3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9E36239-98BB-1051-B9A5-AB04ADA1BE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66112" y="6592831"/>
            <a:ext cx="781050" cy="47625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>
            <a:off x="801331" y="3540473"/>
            <a:ext cx="414561" cy="37785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893" y="1633549"/>
            <a:ext cx="3559919" cy="221551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923" y="3510474"/>
            <a:ext cx="2006922" cy="267589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015" y="4013830"/>
            <a:ext cx="2092899" cy="220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5187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6308ACE-45F3-46E2-A216-DC0807C01C43}"/>
              </a:ext>
            </a:extLst>
          </p:cNvPr>
          <p:cNvSpPr/>
          <p:nvPr/>
        </p:nvSpPr>
        <p:spPr>
          <a:xfrm>
            <a:off x="815876" y="2070702"/>
            <a:ext cx="414561" cy="45719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object 8"/>
          <p:cNvSpPr txBox="1"/>
          <p:nvPr/>
        </p:nvSpPr>
        <p:spPr>
          <a:xfrm>
            <a:off x="815876" y="634191"/>
            <a:ext cx="8763127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73760">
              <a:spcBef>
                <a:spcPts val="100"/>
              </a:spcBef>
            </a:pPr>
            <a:r>
              <a:rPr lang="ru-RU" sz="3000" b="1" spc="-5" dirty="0">
                <a:solidFill>
                  <a:srgbClr val="A13388"/>
                </a:solidFill>
                <a:latin typeface="PT Serif" panose="020A0603040505020204" pitchFamily="18" charset="-52"/>
                <a:cs typeface="PT Serif"/>
              </a:rPr>
              <a:t>СИСТЕМЫ АНТИПОМПАЖНОГО РЕГУЛИРОВАНИЯ И ЗАЩИТЫ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32658" y="4248701"/>
            <a:ext cx="6717296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У предприятия имеется положительный опыт применения отечественных контроллеров в составе систем управления для компрессоров АО «</a:t>
            </a:r>
            <a:r>
              <a:rPr lang="ru-RU" sz="1300" b="1" dirty="0" err="1">
                <a:latin typeface="PT Sans" panose="020B0503020203020204" pitchFamily="34" charset="-52"/>
              </a:rPr>
              <a:t>НИИтурбокомпрессор</a:t>
            </a:r>
            <a:r>
              <a:rPr lang="ru-RU" sz="1300" b="1" dirty="0">
                <a:latin typeface="PT Sans" panose="020B0503020203020204" pitchFamily="34" charset="-52"/>
              </a:rPr>
              <a:t> </a:t>
            </a:r>
          </a:p>
          <a:p>
            <a:r>
              <a:rPr lang="ru-RU" sz="1300" b="1" dirty="0">
                <a:latin typeface="PT Sans" panose="020B0503020203020204" pitchFamily="34" charset="-52"/>
              </a:rPr>
              <a:t>им. </a:t>
            </a:r>
            <a:r>
              <a:rPr lang="ru-RU" sz="1300" b="1" dirty="0" err="1">
                <a:latin typeface="PT Sans" panose="020B0503020203020204" pitchFamily="34" charset="-52"/>
              </a:rPr>
              <a:t>В.Б.Шнеппа</a:t>
            </a:r>
            <a:r>
              <a:rPr lang="ru-RU" sz="1300" b="1" dirty="0">
                <a:latin typeface="PT Sans" panose="020B0503020203020204" pitchFamily="34" charset="-52"/>
              </a:rPr>
              <a:t>» и АО «</a:t>
            </a:r>
            <a:r>
              <a:rPr lang="ru-RU" sz="1300" b="1" dirty="0" err="1">
                <a:latin typeface="PT Sans" panose="020B0503020203020204" pitchFamily="34" charset="-52"/>
              </a:rPr>
              <a:t>Казанькомпрессормаш</a:t>
            </a:r>
            <a:r>
              <a:rPr lang="ru-RU" sz="1300" b="1" dirty="0">
                <a:latin typeface="PT Sans" panose="020B0503020203020204" pitchFamily="34" charset="-52"/>
              </a:rPr>
              <a:t>».</a:t>
            </a:r>
            <a:endParaRPr lang="ru-RU" sz="1300" b="1" dirty="0">
              <a:effectLst/>
              <a:latin typeface="PT Sans" panose="020B0503020203020204" pitchFamily="34" charset="-5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30436" y="1955061"/>
            <a:ext cx="631576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НПП «ГКС» предлагает полный цикл работ по созданию САУ: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32658" y="2347701"/>
            <a:ext cx="6096000" cy="1560427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</a:rPr>
              <a:t>разработка проектной документации САУ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</a:rPr>
              <a:t>разработка алгоритмов и прикладного программного обеспечения для САУ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</a:rPr>
              <a:t>обновление устаревших систем управления компрессорами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</a:rPr>
              <a:t>изготовление и поставка САУ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</a:rPr>
              <a:t>пусконаладка САУ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32658" y="5226934"/>
            <a:ext cx="664655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Системы, разрабатываемые и поставляемые НПП «ГКС», успешно зарекомендовали себя на предприятиях ПАО «СИБУР Холдинг» и ПАО «НОВАТЭК».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E547698-8801-4DCF-A661-95242D3ACABD}"/>
              </a:ext>
            </a:extLst>
          </p:cNvPr>
          <p:cNvSpPr/>
          <p:nvPr/>
        </p:nvSpPr>
        <p:spPr>
          <a:xfrm rot="16200000">
            <a:off x="8244181" y="2868903"/>
            <a:ext cx="4160520" cy="3228135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/>
          <p:nvPr/>
        </p:nvPicPr>
        <p:blipFill>
          <a:blip r:embed="rId4"/>
          <a:stretch>
            <a:fillRect/>
          </a:stretch>
        </p:blipFill>
        <p:spPr>
          <a:xfrm>
            <a:off x="7793769" y="1955061"/>
            <a:ext cx="2962275" cy="394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2619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>
            <a:off x="711526" y="3583431"/>
            <a:ext cx="414561" cy="45719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>
            <a:off x="713586" y="4184359"/>
            <a:ext cx="414561" cy="45719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6308ACE-45F3-46E2-A216-DC0807C01C43}"/>
              </a:ext>
            </a:extLst>
          </p:cNvPr>
          <p:cNvSpPr/>
          <p:nvPr/>
        </p:nvSpPr>
        <p:spPr>
          <a:xfrm flipV="1">
            <a:off x="711526" y="2051825"/>
            <a:ext cx="414561" cy="45719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object 8"/>
          <p:cNvSpPr txBox="1"/>
          <p:nvPr/>
        </p:nvSpPr>
        <p:spPr>
          <a:xfrm>
            <a:off x="815876" y="634191"/>
            <a:ext cx="8763127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73760">
              <a:spcBef>
                <a:spcPts val="100"/>
              </a:spcBef>
            </a:pPr>
            <a:r>
              <a:rPr lang="ru-RU" sz="3000" b="1" spc="-5" dirty="0">
                <a:solidFill>
                  <a:srgbClr val="A13388"/>
                </a:solidFill>
                <a:latin typeface="PT Serif" panose="020A0603040505020204" pitchFamily="18" charset="-52"/>
                <a:cs typeface="PT Serif"/>
              </a:rPr>
              <a:t>АВТОМАТИЗИРОВАННЫЕ СИСТЕМЫ УПРАВЛЕНИЯ ЭНЕРГООБЕСПЕЧЕНИЕМ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26087" y="1899565"/>
            <a:ext cx="6096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solidFill>
                  <a:srgbClr val="000000"/>
                </a:solidFill>
                <a:latin typeface="PT Sans" panose="020B0503020203020204" pitchFamily="34" charset="-52"/>
              </a:rPr>
              <a:t>Мы осуществляем проектирование, изготовление, монтажные и пусконаладочные работы, ввод в действие и дальнейшее техническое сопровождение автоматизированных систем управления энергообеспечением (АСУЭ).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24840" y="2958808"/>
            <a:ext cx="6096000" cy="2923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АСУЭ могут включать в себя следующие подсистемы: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24840" y="4822496"/>
            <a:ext cx="790212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АСУЭ создаются на базе программно-технических средств отечественных производителей.</a:t>
            </a:r>
          </a:p>
          <a:p>
            <a:endParaRPr lang="ru-RU" sz="1300" b="1" dirty="0">
              <a:latin typeface="PT Sans" panose="020B0503020203020204" pitchFamily="34" charset="-52"/>
            </a:endParaRPr>
          </a:p>
          <a:p>
            <a:r>
              <a:rPr lang="ru-RU" sz="1300" b="1" dirty="0">
                <a:latin typeface="PT Sans" panose="020B0503020203020204" pitchFamily="34" charset="-52"/>
              </a:rPr>
              <a:t>Для коммерческого учёта электроэнергии на АСУЭ разрабатывается и проходит аттестацию методика выполнения измерений (МВИ). </a:t>
            </a:r>
          </a:p>
          <a:p>
            <a:endParaRPr lang="ru-RU" sz="1300" b="1" dirty="0">
              <a:latin typeface="PT Sans" panose="020B0503020203020204" pitchFamily="34" charset="-52"/>
            </a:endParaRPr>
          </a:p>
          <a:p>
            <a:r>
              <a:rPr lang="ru-RU" sz="1300" b="1" dirty="0">
                <a:latin typeface="PT Sans" panose="020B0503020203020204" pitchFamily="34" charset="-52"/>
              </a:rPr>
              <a:t>АСУЭ может быть внесена в Единый Государственный Реестр средств измерений.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26087" y="3477808"/>
            <a:ext cx="6096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АСУ объектов электроснабжения (АСУ ЭС) - включает в себя автоматизированную систему контроля и учёта электроэнергии (АСКУЭ);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26087" y="4061251"/>
            <a:ext cx="6096000" cy="2923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АСУ объектов тепло-, водоснабжения и очистных сооружений (АСУ ТВС).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E547698-8801-4DCF-A661-95242D3ACABD}"/>
              </a:ext>
            </a:extLst>
          </p:cNvPr>
          <p:cNvSpPr/>
          <p:nvPr/>
        </p:nvSpPr>
        <p:spPr>
          <a:xfrm>
            <a:off x="7917158" y="2384247"/>
            <a:ext cx="3998498" cy="2648785"/>
          </a:xfrm>
          <a:prstGeom prst="rect">
            <a:avLst/>
          </a:prstGeom>
          <a:solidFill>
            <a:srgbClr val="9B3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 descr="http://nppgks.com/wp-content/uploads/Avtomatizirovannaya-sistema-upravleniya-energoobespechenie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911" y="1994618"/>
            <a:ext cx="3975060" cy="2648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33422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Рисунок 32"/>
          <p:cNvPicPr/>
          <p:nvPr/>
        </p:nvPicPr>
        <p:blipFill>
          <a:blip r:embed="rId4"/>
          <a:stretch>
            <a:fillRect/>
          </a:stretch>
        </p:blipFill>
        <p:spPr>
          <a:xfrm>
            <a:off x="4950842" y="5955357"/>
            <a:ext cx="1132635" cy="319189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3ABC3CB-9777-8C99-C8E7-C071C633DB52}"/>
              </a:ext>
            </a:extLst>
          </p:cNvPr>
          <p:cNvSpPr txBox="1"/>
          <p:nvPr/>
        </p:nvSpPr>
        <p:spPr>
          <a:xfrm>
            <a:off x="711364" y="646844"/>
            <a:ext cx="6180880" cy="624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873760">
              <a:lnSpc>
                <a:spcPts val="4500"/>
              </a:lnSpc>
              <a:spcBef>
                <a:spcPts val="100"/>
              </a:spcBef>
            </a:pPr>
            <a:r>
              <a:rPr lang="ru-RU" sz="3000" b="1" spc="-5" dirty="0">
                <a:solidFill>
                  <a:srgbClr val="A13388"/>
                </a:solidFill>
                <a:latin typeface="PT Serif" panose="020A0603040505020204" pitchFamily="18" charset="-52"/>
                <a:cs typeface="PT Serif"/>
              </a:rPr>
              <a:t>ДИСПЕТЧЕРИЗАЦИЯ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0DFDDBC-FB08-B81B-D0A7-1F5C4C8A458B}"/>
              </a:ext>
            </a:extLst>
          </p:cNvPr>
          <p:cNvSpPr/>
          <p:nvPr/>
        </p:nvSpPr>
        <p:spPr>
          <a:xfrm>
            <a:off x="6781724" y="2223297"/>
            <a:ext cx="408267" cy="5965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7C43934-259F-7138-B002-3D0400194E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92952" y="6429338"/>
            <a:ext cx="781050" cy="4762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411BD4C-A936-0CBB-EF0C-66A3980FFF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6330" y="3605843"/>
            <a:ext cx="252253" cy="23964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EF3371F-1DEB-EA97-97F1-A008920F1F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7065" y="1624484"/>
            <a:ext cx="241784" cy="241784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13CC951-3EF1-4898-C363-4F8092AF47F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37065" y="2055441"/>
            <a:ext cx="241784" cy="24178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5F3D564-714D-2102-2CBB-6A37E061E43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49080" y="2571977"/>
            <a:ext cx="257903" cy="241784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E18350E4-93BA-D2AC-1D97-91399E6394B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41020" y="3105464"/>
            <a:ext cx="274022" cy="24178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81724" y="3818218"/>
            <a:ext cx="408467" cy="60965"/>
          </a:xfrm>
          <a:prstGeom prst="rect">
            <a:avLst/>
          </a:prstGeom>
          <a:solidFill>
            <a:srgbClr val="A7AF39"/>
          </a:solidFill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12608750-A082-40DB-3C85-E162212434A2}"/>
              </a:ext>
            </a:extLst>
          </p:cNvPr>
          <p:cNvSpPr/>
          <p:nvPr/>
        </p:nvSpPr>
        <p:spPr>
          <a:xfrm>
            <a:off x="839788" y="5394096"/>
            <a:ext cx="10512424" cy="5965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284156" y="1977075"/>
            <a:ext cx="406805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spcBef>
                <a:spcPts val="600"/>
              </a:spcBef>
            </a:pPr>
            <a:r>
              <a:rPr lang="ru-RU" sz="1300" b="1" spc="-10" dirty="0">
                <a:latin typeface="PT Sans" panose="020B0503020203020204" pitchFamily="34" charset="-52"/>
              </a:rPr>
              <a:t>Реализованные проекты - ЦПДС для АО «АРКТИКГАЗ», (ПАО «НОВАТЭК»)</a:t>
            </a:r>
            <a:endParaRPr lang="en-US" sz="1300" b="1" spc="-10" dirty="0">
              <a:latin typeface="PT Sans" panose="020B0503020203020204" pitchFamily="34" charset="-52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4582200" y="5564714"/>
            <a:ext cx="3181887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spcBef>
                <a:spcPts val="600"/>
              </a:spcBef>
            </a:pPr>
            <a:r>
              <a:rPr lang="ru-RU" sz="1300" b="1" spc="-10" dirty="0">
                <a:latin typeface="PT Sans" panose="020B0503020203020204" pitchFamily="34" charset="-52"/>
              </a:rPr>
              <a:t>Используемые  программные продукты</a:t>
            </a:r>
            <a:endParaRPr lang="en-US" sz="1300" b="1" spc="-10" dirty="0">
              <a:latin typeface="PT Sans" panose="020B0503020203020204" pitchFamily="34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985857" y="2416832"/>
            <a:ext cx="265747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</a:rPr>
              <a:t>НГКМ №1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</a:rPr>
              <a:t>НГКМ №2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</a:rPr>
              <a:t>НГКМ №3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</a:rPr>
              <a:t>Приемо-Сдаточный пункт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985857" y="3985008"/>
            <a:ext cx="60960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</a:rPr>
              <a:t>Емкость системы</a:t>
            </a:r>
            <a:r>
              <a:rPr lang="en-US" sz="1300" b="1" dirty="0">
                <a:latin typeface="PT Sans" panose="020B0503020203020204" pitchFamily="34" charset="-52"/>
              </a:rPr>
              <a:t>: &gt;</a:t>
            </a:r>
            <a:r>
              <a:rPr lang="ru-RU" sz="1300" b="1" dirty="0">
                <a:latin typeface="PT Sans" panose="020B0503020203020204" pitchFamily="34" charset="-52"/>
              </a:rPr>
              <a:t>10</a:t>
            </a:r>
            <a:r>
              <a:rPr lang="en-US" sz="1300" b="1" dirty="0">
                <a:latin typeface="PT Sans" panose="020B0503020203020204" pitchFamily="34" charset="-52"/>
              </a:rPr>
              <a:t>0000 </a:t>
            </a:r>
            <a:r>
              <a:rPr lang="ru-RU" sz="1300" b="1" dirty="0">
                <a:latin typeface="PT Sans" panose="020B0503020203020204" pitchFamily="34" charset="-52"/>
              </a:rPr>
              <a:t>точек данных.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</a:rPr>
              <a:t>Связь по протоколу </a:t>
            </a:r>
            <a:r>
              <a:rPr lang="en-US" sz="1300" b="1" dirty="0">
                <a:latin typeface="PT Sans" panose="020B0503020203020204" pitchFamily="34" charset="-52"/>
              </a:rPr>
              <a:t>OPC DA.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</a:rPr>
              <a:t>Использование тонких и мобильных клиентов.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</a:rPr>
              <a:t>Более 300 мнемосхем.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029787" y="1599750"/>
            <a:ext cx="4337854" cy="2923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Единая система оперативно-диспетчерского управления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054844" y="2532650"/>
            <a:ext cx="6096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1300" b="1" dirty="0">
                <a:latin typeface="PT Sans" panose="020B0503020203020204" pitchFamily="34" charset="-52"/>
              </a:rPr>
              <a:t>Масштабируемость – простой и понятный способ увеличения количества объектов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1062598" y="3083822"/>
            <a:ext cx="4776523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300" b="1" dirty="0">
                <a:latin typeface="PT Sans" panose="020B0503020203020204" pitchFamily="34" charset="-52"/>
              </a:rPr>
              <a:t>Поддержка стандартных протоколов передачи данных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1062598" y="3579469"/>
            <a:ext cx="388824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300" b="1" dirty="0">
                <a:latin typeface="PT Sans" panose="020B0503020203020204" pitchFamily="34" charset="-52"/>
              </a:rPr>
              <a:t>Обработка большого количества входных данных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1054844" y="4051685"/>
            <a:ext cx="5257017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300" b="1" dirty="0">
                <a:latin typeface="PT Sans" panose="020B0503020203020204" pitchFamily="34" charset="-52"/>
              </a:rPr>
              <a:t>Интеграция со сторонними СУБД, в т.ч. отечественного производства</a:t>
            </a:r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41382" y="4051685"/>
            <a:ext cx="262151" cy="243861"/>
          </a:xfrm>
          <a:prstGeom prst="rect">
            <a:avLst/>
          </a:prstGeom>
        </p:spPr>
      </p:pic>
      <p:sp>
        <p:nvSpPr>
          <p:cNvPr id="43" name="Прямоугольник 42"/>
          <p:cNvSpPr/>
          <p:nvPr/>
        </p:nvSpPr>
        <p:spPr>
          <a:xfrm>
            <a:off x="1062598" y="4499310"/>
            <a:ext cx="3506537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300" b="1" dirty="0">
                <a:latin typeface="PT Sans" panose="020B0503020203020204" pitchFamily="34" charset="-52"/>
              </a:rPr>
              <a:t>Работа в условиях возможного обрыва связи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6257F455-6E95-4109-981A-37341B458558}"/>
              </a:ext>
            </a:extLst>
          </p:cNvPr>
          <p:cNvSpPr/>
          <p:nvPr/>
        </p:nvSpPr>
        <p:spPr>
          <a:xfrm>
            <a:off x="1029787" y="2057230"/>
            <a:ext cx="5345955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Оперативный контроль и управление технологическими процессами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966FE0A3-542F-4835-BD23-8650EB8E206C}"/>
              </a:ext>
            </a:extLst>
          </p:cNvPr>
          <p:cNvSpPr/>
          <p:nvPr/>
        </p:nvSpPr>
        <p:spPr>
          <a:xfrm>
            <a:off x="6311861" y="5863043"/>
            <a:ext cx="11607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Win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СС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OA</a:t>
            </a:r>
            <a:endParaRPr lang="ru-RU" dirty="0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6403B568-E116-4144-9CAC-D719A05F5B6F}"/>
              </a:ext>
            </a:extLst>
          </p:cNvPr>
          <p:cNvSpPr/>
          <p:nvPr/>
        </p:nvSpPr>
        <p:spPr>
          <a:xfrm>
            <a:off x="6570649" y="6075204"/>
            <a:ext cx="67518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>
                <a:solidFill>
                  <a:schemeClr val="accent1">
                    <a:lumMod val="50000"/>
                  </a:schemeClr>
                </a:solidFill>
              </a:rPr>
              <a:t>Siemens</a:t>
            </a:r>
            <a:endParaRPr lang="ru-RU" sz="1100" dirty="0"/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3D919C38-4EA3-949B-56CC-E005E4ACC47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41021" y="4530726"/>
            <a:ext cx="274021" cy="26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493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E547698-8801-4DCF-A661-95242D3ACABD}"/>
              </a:ext>
            </a:extLst>
          </p:cNvPr>
          <p:cNvSpPr/>
          <p:nvPr/>
        </p:nvSpPr>
        <p:spPr>
          <a:xfrm rot="16200000">
            <a:off x="8244181" y="2868903"/>
            <a:ext cx="4160520" cy="3228135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>
            <a:off x="820282" y="2356991"/>
            <a:ext cx="414561" cy="45719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object 8"/>
          <p:cNvSpPr txBox="1"/>
          <p:nvPr/>
        </p:nvSpPr>
        <p:spPr>
          <a:xfrm>
            <a:off x="815876" y="634191"/>
            <a:ext cx="8763127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73760">
              <a:spcBef>
                <a:spcPts val="100"/>
              </a:spcBef>
            </a:pPr>
            <a:r>
              <a:rPr lang="ru-RU" sz="3000" b="1" spc="-5" dirty="0">
                <a:solidFill>
                  <a:srgbClr val="A13388"/>
                </a:solidFill>
                <a:latin typeface="PT Serif" panose="020A0603040505020204" pitchFamily="18" charset="-52"/>
                <a:cs typeface="PT Serif"/>
              </a:rPr>
              <a:t>СИСТЕМЫ АВТОМАТИЧЕСКОГО ПОЖАРОТУШЕНИЯ И КОНТРОЛЯ ЗАГАЗОВАННОСТИ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32620" y="2199561"/>
            <a:ext cx="69785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solidFill>
                  <a:srgbClr val="000000"/>
                </a:solidFill>
                <a:latin typeface="PT Sans" panose="020B0503020203020204" pitchFamily="34" charset="-52"/>
              </a:rPr>
              <a:t>НПП «ГКС» осуществляет проектирование, изготовление, монтаж и пусконаладочные работы, ввод в действие и дальнейшее техническое сопровождение систем автоматического пожарообнаружения, пожаротушения и контроля загазованности.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56989" y="3381406"/>
            <a:ext cx="3041904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Программно-технические комплексы систем автоматического пожаротушения (ПТК САП) соответствуют нормам и требованиям пожарной безопасности РФ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355993" y="3386553"/>
            <a:ext cx="261213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ПТК САП реализуются на базе контроллеров REGUL R500 отечественного производителя ООО «</a:t>
            </a:r>
            <a:r>
              <a:rPr lang="ru-RU" sz="1300" b="1" dirty="0" err="1">
                <a:latin typeface="PT Sans" panose="020B0503020203020204" pitchFamily="34" charset="-52"/>
              </a:rPr>
              <a:t>Прософт</a:t>
            </a:r>
            <a:r>
              <a:rPr lang="ru-RU" sz="1300" b="1" dirty="0">
                <a:latin typeface="PT Sans" panose="020B0503020203020204" pitchFamily="34" charset="-52"/>
              </a:rPr>
              <a:t>», либо других сертифицированных отечественных производителей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327896" y="4967768"/>
            <a:ext cx="317371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НПП «ГКС» располагает собственным сборочно-монтажным производством шкафов управления САПКЗ и </a:t>
            </a:r>
          </a:p>
          <a:p>
            <a:r>
              <a:rPr lang="ru-RU" sz="1300" b="1" dirty="0">
                <a:latin typeface="PT Sans" panose="020B0503020203020204" pitchFamily="34" charset="-52"/>
              </a:rPr>
              <a:t>полигоном для их наладки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56989" y="4963361"/>
            <a:ext cx="282716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Компания имеет необходимые </a:t>
            </a:r>
          </a:p>
          <a:p>
            <a:r>
              <a:rPr lang="ru-RU" sz="1300" b="1" dirty="0">
                <a:latin typeface="PT Sans" panose="020B0503020203020204" pitchFamily="34" charset="-52"/>
              </a:rPr>
              <a:t>СРО для разработки проектной документации, проведения монтажных и пусконаладочных работ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F0E4E75-108E-498A-A280-800A934CA7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4318" y="3231982"/>
            <a:ext cx="781050" cy="4762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940AF53-4F61-45BF-88F4-52ADB2A101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16389" y="3231982"/>
            <a:ext cx="781050" cy="476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B6B1397-9ABE-4B9A-B6F0-116E545170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4318" y="4790769"/>
            <a:ext cx="781050" cy="4762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59F3ACE-E2DA-4BA3-84EA-324EE45704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16389" y="4790769"/>
            <a:ext cx="781050" cy="476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38020" y="1469841"/>
            <a:ext cx="3904677" cy="29285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1867" y="4439711"/>
            <a:ext cx="1230936" cy="174851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00000" y="4779807"/>
            <a:ext cx="1233326" cy="174851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02917" y="4990801"/>
            <a:ext cx="1225482" cy="1760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5459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E547698-8801-4DCF-A661-95242D3ACABD}"/>
              </a:ext>
            </a:extLst>
          </p:cNvPr>
          <p:cNvSpPr/>
          <p:nvPr/>
        </p:nvSpPr>
        <p:spPr>
          <a:xfrm>
            <a:off x="7341383" y="2814302"/>
            <a:ext cx="4475240" cy="3249816"/>
          </a:xfrm>
          <a:prstGeom prst="rect">
            <a:avLst/>
          </a:prstGeom>
          <a:solidFill>
            <a:srgbClr val="9B3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>
            <a:off x="842004" y="1652637"/>
            <a:ext cx="414561" cy="45719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object 8"/>
          <p:cNvSpPr txBox="1"/>
          <p:nvPr/>
        </p:nvSpPr>
        <p:spPr>
          <a:xfrm>
            <a:off x="815876" y="634191"/>
            <a:ext cx="8763127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73760">
              <a:spcBef>
                <a:spcPts val="100"/>
              </a:spcBef>
            </a:pPr>
            <a:r>
              <a:rPr lang="ru-RU" sz="3000" b="1" spc="-5" dirty="0">
                <a:solidFill>
                  <a:srgbClr val="A13388"/>
                </a:solidFill>
                <a:latin typeface="PT Serif" panose="020A0603040505020204" pitchFamily="18" charset="-52"/>
                <a:cs typeface="PT Serif"/>
              </a:rPr>
              <a:t>СИСТЕМЫ ТЕЛЕМЕХАНИКИ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34843" y="1525927"/>
            <a:ext cx="6096000" cy="6924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Системы телемеханики (СТМ) НПП «ГКС» позволяют осуществлять контроль и управление удаленными объектами, такими как кусты скважин, площадки трубопроводов сбора и транспорта газа, газового конденсата, нефти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06841" y="2299114"/>
            <a:ext cx="659338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В зависимости от расположения удаленных объектов телемеханизации и их мощности наше предприятие предлагает СТМ с питанием как от существующей энергосистемы заказчика,  так и от альтернативных источников энергии</a:t>
            </a:r>
            <a:endParaRPr lang="ru-RU" sz="1300" b="1" dirty="0">
              <a:solidFill>
                <a:srgbClr val="000000"/>
              </a:solidFill>
              <a:latin typeface="PT Sans" panose="020B0503020203020204" pitchFamily="34" charset="-52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234843" y="3146217"/>
            <a:ext cx="5617820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СТМ с автономными источниками питания (АИП) включают в свой состав</a:t>
            </a:r>
            <a:r>
              <a:rPr lang="ru-RU" sz="1300" b="1" dirty="0">
                <a:solidFill>
                  <a:srgbClr val="333333"/>
                </a:solidFill>
                <a:latin typeface="PT Sans" panose="020B0503020203020204" pitchFamily="34" charset="-52"/>
              </a:rPr>
              <a:t>: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>
            <a:off x="842003" y="3284717"/>
            <a:ext cx="414561" cy="45719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/>
          <p:cNvPicPr/>
          <p:nvPr/>
        </p:nvPicPr>
        <p:blipFill>
          <a:blip r:embed="rId4"/>
          <a:stretch>
            <a:fillRect/>
          </a:stretch>
        </p:blipFill>
        <p:spPr>
          <a:xfrm>
            <a:off x="8136536" y="1515035"/>
            <a:ext cx="3899535" cy="2924175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>
          <a:blip r:embed="rId5"/>
          <a:stretch>
            <a:fillRect/>
          </a:stretch>
        </p:blipFill>
        <p:spPr>
          <a:xfrm>
            <a:off x="7453862" y="3659947"/>
            <a:ext cx="3600809" cy="26036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33644" y="3441817"/>
            <a:ext cx="6096000" cy="12926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182563" lvl="1" indent="-182563"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солнечные панели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300" b="1" dirty="0" err="1">
                <a:latin typeface="PT Sans" panose="020B0503020203020204" pitchFamily="34" charset="-52"/>
                <a:ea typeface="Calibri" panose="020F0502020204030204" pitchFamily="34" charset="0"/>
              </a:rPr>
              <a:t>ветрогенераторы</a:t>
            </a:r>
            <a:endParaRPr lang="ru-RU" sz="1300" b="1" dirty="0">
              <a:latin typeface="PT Sans" panose="020B0503020203020204" pitchFamily="34" charset="-52"/>
              <a:ea typeface="Calibri" panose="020F0502020204030204" pitchFamily="34" charset="0"/>
            </a:endParaRP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аккумуляторные батареи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контроллеры заряда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системы утилизации избыточной мощности</a:t>
            </a:r>
            <a:endParaRPr lang="en-US" sz="1300" b="1" dirty="0">
              <a:latin typeface="PT Sans" panose="020B0503020203020204" pitchFamily="34" charset="-52"/>
              <a:ea typeface="Calibri" panose="020F0502020204030204" pitchFamily="34" charset="0"/>
            </a:endParaRP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металлические конструкции для размещения компонентов системы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>
            <a:off x="842003" y="2437719"/>
            <a:ext cx="414561" cy="45719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234843" y="4890795"/>
            <a:ext cx="6096000" cy="6924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ru-RU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При удаленности объекта телемеханизации от существующих электрических сетей применение АИП позволяет на порядок снизить капитальные затраты на электроснабжение производственных объектов заказчика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>
            <a:off x="842002" y="5028178"/>
            <a:ext cx="414561" cy="45719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9E36239-98BB-1051-B9A5-AB04ADA1BE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66112" y="6592831"/>
            <a:ext cx="781050" cy="4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2780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>
            <a:off x="770825" y="3601158"/>
            <a:ext cx="414561" cy="37785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>
            <a:off x="770824" y="3957297"/>
            <a:ext cx="414561" cy="37785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>
            <a:off x="755950" y="4323983"/>
            <a:ext cx="414561" cy="45719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6308ACE-45F3-46E2-A216-DC0807C01C43}"/>
              </a:ext>
            </a:extLst>
          </p:cNvPr>
          <p:cNvSpPr/>
          <p:nvPr/>
        </p:nvSpPr>
        <p:spPr>
          <a:xfrm flipV="1">
            <a:off x="811135" y="1785479"/>
            <a:ext cx="4921177" cy="51654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object 8"/>
          <p:cNvSpPr txBox="1"/>
          <p:nvPr/>
        </p:nvSpPr>
        <p:spPr>
          <a:xfrm>
            <a:off x="815876" y="634191"/>
            <a:ext cx="8763127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73760">
              <a:spcBef>
                <a:spcPts val="100"/>
              </a:spcBef>
            </a:pPr>
            <a:r>
              <a:rPr lang="ru-RU" sz="3000" b="1" spc="-5" dirty="0">
                <a:solidFill>
                  <a:srgbClr val="A13388"/>
                </a:solidFill>
                <a:latin typeface="PT Serif" panose="020A0603040505020204" pitchFamily="18" charset="-52"/>
                <a:cs typeface="PT Serif"/>
              </a:rPr>
              <a:t>КОМПЛЕКТНЫЕ РАСПРЕДЕЛИТЕЛЬНЫЕ УСТРОЙСТВА «ТИМЕР»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92273" y="1950383"/>
            <a:ext cx="609600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Мы готовы предложить КРУ любой сложности, соответствующие вашим требованиям и потребностям.</a:t>
            </a:r>
          </a:p>
          <a:p>
            <a:endParaRPr lang="ru-RU" sz="1300" b="1" dirty="0">
              <a:latin typeface="PT Sans" panose="020B0503020203020204" pitchFamily="34" charset="-52"/>
            </a:endParaRPr>
          </a:p>
          <a:p>
            <a:r>
              <a:rPr lang="ru-RU" sz="1300" b="1" dirty="0">
                <a:latin typeface="PT Sans" panose="020B0503020203020204" pitchFamily="34" charset="-52"/>
              </a:rPr>
              <a:t>Наши специалисты осуществляют полный комплекс работ в соответствии с современными стандартами качества</a:t>
            </a:r>
            <a:r>
              <a:rPr lang="ru-RU" sz="1300" dirty="0">
                <a:latin typeface="PT Sans" panose="020B0503020203020204" pitchFamily="34" charset="-52"/>
              </a:rPr>
              <a:t>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185386" y="3495278"/>
            <a:ext cx="4007742" cy="307841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Наибольшее рабочее напряжение, </a:t>
            </a:r>
            <a:r>
              <a:rPr lang="ru-RU" sz="1300" b="1" dirty="0" err="1">
                <a:latin typeface="PT Sans" panose="020B0503020203020204" pitchFamily="34" charset="-52"/>
              </a:rPr>
              <a:t>кВ</a:t>
            </a:r>
            <a:r>
              <a:rPr lang="ru-RU" sz="1300" b="1" dirty="0">
                <a:latin typeface="PT Sans" panose="020B0503020203020204" pitchFamily="34" charset="-52"/>
              </a:rPr>
              <a:t> -</a:t>
            </a:r>
            <a:r>
              <a:rPr lang="en-US" sz="1300" b="1" dirty="0">
                <a:latin typeface="PT Sans" panose="020B0503020203020204" pitchFamily="34" charset="-52"/>
              </a:rPr>
              <a:t>7.2; 12</a:t>
            </a:r>
            <a:endParaRPr lang="ru-RU" sz="1300" b="1" dirty="0">
              <a:latin typeface="PT Sans" panose="020B0503020203020204" pitchFamily="34" charset="-52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>
            <a:off x="762801" y="4727250"/>
            <a:ext cx="414561" cy="37785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>
            <a:off x="770407" y="5191655"/>
            <a:ext cx="414561" cy="37785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9E36239-98BB-1051-B9A5-AB04ADA1BE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66112" y="6592831"/>
            <a:ext cx="781050" cy="47625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>
            <a:off x="770825" y="3225383"/>
            <a:ext cx="414561" cy="37785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12220" y="3118694"/>
            <a:ext cx="2934778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Номинальное напряжение, </a:t>
            </a:r>
            <a:r>
              <a:rPr lang="ru-RU" sz="1300" b="1" dirty="0" err="1">
                <a:latin typeface="PT Sans" panose="020B0503020203020204" pitchFamily="34" charset="-52"/>
              </a:rPr>
              <a:t>кВ</a:t>
            </a:r>
            <a:r>
              <a:rPr lang="ru-RU" sz="1300" b="1" dirty="0">
                <a:latin typeface="PT Sans" panose="020B0503020203020204" pitchFamily="34" charset="-52"/>
              </a:rPr>
              <a:t> – 6;10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170511" y="3849121"/>
            <a:ext cx="6096000" cy="2923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Уровень изоляции по ГОСТ 1516.1-76 - Б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177362" y="4233444"/>
            <a:ext cx="3165233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Номинальная частота, Гц - </a:t>
            </a:r>
            <a:r>
              <a:rPr lang="en-US" sz="1300" b="1" dirty="0">
                <a:latin typeface="PT Sans" panose="020B0503020203020204" pitchFamily="34" charset="-52"/>
              </a:rPr>
              <a:t>50</a:t>
            </a:r>
            <a:endParaRPr lang="ru-RU" sz="1300" b="1" dirty="0">
              <a:latin typeface="PT Sans" panose="020B0503020203020204" pitchFamily="34" charset="-52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177362" y="4608872"/>
            <a:ext cx="6096000" cy="2923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Номинальный ток главных цепей, А - до 3150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169947" y="5071619"/>
            <a:ext cx="6054291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Номинальный ток сборных шин - </a:t>
            </a:r>
            <a:r>
              <a:rPr lang="en-US" sz="1300" b="1" dirty="0">
                <a:latin typeface="PT Sans" panose="020B0503020203020204" pitchFamily="34" charset="-52"/>
              </a:rPr>
              <a:t>630; 1000; 1250; 1600; 2000; 2500; 3150</a:t>
            </a:r>
            <a:endParaRPr lang="ru-RU" sz="1300" b="1" dirty="0">
              <a:latin typeface="PT Sans" panose="020B0503020203020204" pitchFamily="34" charset="-52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169947" y="5510201"/>
            <a:ext cx="615006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Номинальный ток отключения выключателя, кА - до 31,5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>
            <a:off x="770407" y="5611418"/>
            <a:ext cx="414561" cy="37785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>
            <a:off x="755949" y="6050000"/>
            <a:ext cx="414561" cy="37785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1149092" y="5897464"/>
            <a:ext cx="6096000" cy="2923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Ток термической стойкости главных цепей </a:t>
            </a:r>
            <a:r>
              <a:rPr lang="en-US" sz="1300" b="1" dirty="0" err="1">
                <a:latin typeface="PT Sans" panose="020B0503020203020204" pitchFamily="34" charset="-52"/>
              </a:rPr>
              <a:t>Ik</a:t>
            </a:r>
            <a:r>
              <a:rPr lang="en-US" sz="1300" b="1" dirty="0">
                <a:latin typeface="PT Sans" panose="020B0503020203020204" pitchFamily="34" charset="-52"/>
              </a:rPr>
              <a:t>, </a:t>
            </a:r>
            <a:r>
              <a:rPr lang="ru-RU" sz="1300" b="1" dirty="0">
                <a:latin typeface="PT Sans" panose="020B0503020203020204" pitchFamily="34" charset="-52"/>
              </a:rPr>
              <a:t>кА – до 31,5</a:t>
            </a:r>
            <a:endParaRPr lang="en-US" sz="1300" b="1" dirty="0">
              <a:latin typeface="PT Sans" panose="020B0503020203020204" pitchFamily="34" charset="-52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17320" y="1538136"/>
            <a:ext cx="3225064" cy="4163929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011" y="2181933"/>
            <a:ext cx="3810000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2555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3474720"/>
          </a:xfrm>
          <a:prstGeom prst="rect">
            <a:avLst/>
          </a:prstGeom>
          <a:solidFill>
            <a:srgbClr val="808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B31C4448-D393-913E-31CE-FB970C6BF486}"/>
              </a:ext>
            </a:extLst>
          </p:cNvPr>
          <p:cNvGrpSpPr/>
          <p:nvPr/>
        </p:nvGrpSpPr>
        <p:grpSpPr>
          <a:xfrm>
            <a:off x="9055226" y="218129"/>
            <a:ext cx="2618880" cy="717333"/>
            <a:chOff x="3842126" y="1306831"/>
            <a:chExt cx="2586810" cy="717333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B6CB6DF8-5543-E817-F4DA-1C5A165680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986279" y="1306831"/>
              <a:ext cx="442657" cy="657675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3A7FB4B-FC9F-1D89-221A-96F1E120DBD3}"/>
                </a:ext>
              </a:extLst>
            </p:cNvPr>
            <p:cNvSpPr txBox="1"/>
            <p:nvPr/>
          </p:nvSpPr>
          <p:spPr>
            <a:xfrm>
              <a:off x="3842126" y="1377833"/>
              <a:ext cx="21146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ИНЖИНИРИНГ</a:t>
              </a:r>
            </a:p>
            <a:p>
              <a:pPr algn="r"/>
              <a: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КАК ИСКУССТВО</a:t>
              </a: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631427" y="-1"/>
            <a:ext cx="1093485" cy="1088383"/>
          </a:xfrm>
          <a:prstGeom prst="rect">
            <a:avLst/>
          </a:prstGeom>
          <a:solidFill>
            <a:srgbClr val="15384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724912" y="0"/>
            <a:ext cx="2743200" cy="2862072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103120" y="2862072"/>
            <a:ext cx="621792" cy="612648"/>
          </a:xfrm>
          <a:prstGeom prst="rect">
            <a:avLst/>
          </a:prstGeom>
          <a:solidFill>
            <a:srgbClr val="9B3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724912" y="3474720"/>
            <a:ext cx="630936" cy="61264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ABC3CB-9777-8C99-C8E7-C071C633DB52}"/>
              </a:ext>
            </a:extLst>
          </p:cNvPr>
          <p:cNvSpPr txBox="1"/>
          <p:nvPr/>
        </p:nvSpPr>
        <p:spPr>
          <a:xfrm>
            <a:off x="5716744" y="4087368"/>
            <a:ext cx="6252751" cy="1823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873760">
              <a:lnSpc>
                <a:spcPts val="4500"/>
              </a:lnSpc>
              <a:spcBef>
                <a:spcPts val="100"/>
              </a:spcBef>
            </a:pPr>
            <a:r>
              <a:rPr lang="ru-RU" sz="4000" b="1" spc="-5" dirty="0">
                <a:solidFill>
                  <a:srgbClr val="A7AF39"/>
                </a:solidFill>
                <a:latin typeface="PT Serif" panose="020A0603040505020204" pitchFamily="18" charset="-52"/>
                <a:cs typeface="PT Serif"/>
              </a:rPr>
              <a:t>КОНТРОЛЬНО-ИЗМЕРИТЕЛЬНЫЕ ПРИБОРЫ</a:t>
            </a:r>
          </a:p>
        </p:txBody>
      </p:sp>
    </p:spTree>
    <p:extLst>
      <p:ext uri="{BB962C8B-B14F-4D97-AF65-F5344CB8AC3E}">
        <p14:creationId xmlns:p14="http://schemas.microsoft.com/office/powerpoint/2010/main" val="13077291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3AC713E-7443-4782-9296-3507201B988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5038"/>
          <a:stretch/>
        </p:blipFill>
        <p:spPr>
          <a:xfrm>
            <a:off x="6257876" y="2365074"/>
            <a:ext cx="5934124" cy="449292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A750E8F-8BBC-0362-C05D-012776509D59}"/>
              </a:ext>
            </a:extLst>
          </p:cNvPr>
          <p:cNvSpPr txBox="1"/>
          <p:nvPr/>
        </p:nvSpPr>
        <p:spPr>
          <a:xfrm>
            <a:off x="669368" y="522173"/>
            <a:ext cx="759680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873760">
              <a:spcBef>
                <a:spcPts val="100"/>
              </a:spcBef>
            </a:pPr>
            <a:r>
              <a:rPr lang="ru-RU" sz="3000" b="1" cap="all" spc="-5" dirty="0">
                <a:solidFill>
                  <a:srgbClr val="9B3393"/>
                </a:solidFill>
                <a:latin typeface="PT Serif" panose="020A0603040505020204" pitchFamily="18" charset="-52"/>
              </a:rPr>
              <a:t>Пикнометрическая установка ПУ-ГКС-35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33375" y="1774550"/>
            <a:ext cx="6119811" cy="1772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300" b="1" dirty="0">
                <a:latin typeface="PT Sans" panose="020B0503020203020204" pitchFamily="34" charset="-52"/>
              </a:rPr>
              <a:t>Предназначена для измерений объемов отбираемых проб жидкостей при условиях транспортирования их по технологическим трубопроводам и применяются для прецизионных измерений плотности жидкостей, а также при проведении поверки и калибровки поточных преобразователей плотности.</a:t>
            </a:r>
          </a:p>
          <a:p>
            <a:pPr>
              <a:lnSpc>
                <a:spcPct val="120000"/>
              </a:lnSpc>
            </a:pPr>
            <a:endParaRPr lang="ru-RU" sz="1300" b="1" dirty="0">
              <a:latin typeface="PT Sans" panose="020B0503020203020204" pitchFamily="34" charset="-52"/>
              <a:cs typeface="Times New Roman" pitchFamily="18" charset="0"/>
            </a:endParaRPr>
          </a:p>
          <a:p>
            <a:pPr>
              <a:lnSpc>
                <a:spcPct val="120000"/>
              </a:lnSpc>
            </a:pPr>
            <a:r>
              <a:rPr lang="ru-RU" sz="1300" b="1" dirty="0">
                <a:latin typeface="PT Sans" panose="020B0503020203020204" pitchFamily="34" charset="-52"/>
                <a:cs typeface="Times New Roman" pitchFamily="18" charset="0"/>
              </a:rPr>
              <a:t>Принцип измерений плотности основан на пикнометрическом методе измерений с применением металлических напорных пикнометров: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sp>
        <p:nvSpPr>
          <p:cNvPr id="23" name="Объект 22"/>
          <p:cNvSpPr>
            <a:spLocks noGrp="1"/>
          </p:cNvSpPr>
          <p:nvPr>
            <p:ph sz="quarter" idx="13"/>
          </p:nvPr>
        </p:nvSpPr>
        <p:spPr>
          <a:xfrm>
            <a:off x="1407280" y="3830096"/>
            <a:ext cx="3241721" cy="206630"/>
          </a:xfrm>
        </p:spPr>
        <p:txBody>
          <a:bodyPr>
            <a:noAutofit/>
          </a:bodyPr>
          <a:lstStyle/>
          <a:p>
            <a:r>
              <a:rPr lang="ru-RU" sz="1300" b="1" dirty="0">
                <a:solidFill>
                  <a:schemeClr val="tx1"/>
                </a:solidFill>
                <a:latin typeface="PT Sans" panose="020B0503020203020204" pitchFamily="34" charset="-52"/>
              </a:rPr>
              <a:t>Диапазон измерения 610…1100 кг/м3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18584" y="4189416"/>
            <a:ext cx="238591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Погрешность от ±0,10% кг/м3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325787" y="4634495"/>
            <a:ext cx="33232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  <a:cs typeface="Times New Roman" pitchFamily="18" charset="0"/>
              </a:rPr>
              <a:t>Температура рабочей среды 0 … + 80 ° С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308395" y="5082231"/>
            <a:ext cx="318661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  <a:cs typeface="Times New Roman" pitchFamily="18" charset="0"/>
              </a:rPr>
              <a:t>Рабочее давление среды до 10 МПа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C7244C5-940E-4B55-AED0-53F6800ED7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6844" y="3000115"/>
            <a:ext cx="4384448" cy="187347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180" y="3936852"/>
            <a:ext cx="408467" cy="4571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242" y="4338755"/>
            <a:ext cx="408467" cy="4571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242" y="4751029"/>
            <a:ext cx="408467" cy="4571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242" y="5215565"/>
            <a:ext cx="408467" cy="45719"/>
          </a:xfrm>
          <a:prstGeom prst="rect">
            <a:avLst/>
          </a:prstGeom>
        </p:spPr>
      </p:pic>
      <p:pic>
        <p:nvPicPr>
          <p:cNvPr id="20" name="Рисунок 19" descr="C:\Users\nailya.yunusova\Desktop\пикнометр.jpg"/>
          <p:cNvPicPr/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877" y="4751029"/>
            <a:ext cx="2766588" cy="2032843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Прямоугольник 21"/>
          <p:cNvSpPr/>
          <p:nvPr/>
        </p:nvSpPr>
        <p:spPr>
          <a:xfrm>
            <a:off x="11267975" y="4562238"/>
            <a:ext cx="924025" cy="946391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1325786" y="5524652"/>
            <a:ext cx="471642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  <a:cs typeface="Times New Roman" pitchFamily="18" charset="0"/>
              </a:rPr>
              <a:t>Полностью изготавливается в РФ, минимальная доля импортных компонентов (только ЗРА и индикатор расхода) 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180" y="5680101"/>
            <a:ext cx="408467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9306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7403652" y="1502504"/>
            <a:ext cx="4340993" cy="4958324"/>
          </a:xfrm>
          <a:prstGeom prst="rect">
            <a:avLst/>
          </a:prstGeom>
          <a:solidFill>
            <a:srgbClr val="DDE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A750E8F-8BBC-0362-C05D-012776509D59}"/>
              </a:ext>
            </a:extLst>
          </p:cNvPr>
          <p:cNvSpPr txBox="1"/>
          <p:nvPr/>
        </p:nvSpPr>
        <p:spPr>
          <a:xfrm>
            <a:off x="593740" y="671879"/>
            <a:ext cx="839785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873760">
              <a:spcBef>
                <a:spcPts val="100"/>
              </a:spcBef>
            </a:pPr>
            <a:r>
              <a:rPr lang="ru-RU" sz="3000" b="1" cap="all" spc="-5" dirty="0">
                <a:solidFill>
                  <a:srgbClr val="9B3393"/>
                </a:solidFill>
                <a:latin typeface="PT Serif" panose="020A0603040505020204" pitchFamily="18" charset="-52"/>
              </a:rPr>
              <a:t>Анализатор Мультисенс-35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284DF10-BFD8-A1E2-BC52-E8D9DB6FC98E}"/>
              </a:ext>
            </a:extLst>
          </p:cNvPr>
          <p:cNvSpPr txBox="1"/>
          <p:nvPr/>
        </p:nvSpPr>
        <p:spPr>
          <a:xfrm>
            <a:off x="10368401" y="304504"/>
            <a:ext cx="1673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chemeClr val="bg1"/>
                </a:solidFill>
              </a:rPr>
              <a:t>Общество с ограниченной</a:t>
            </a:r>
            <a:endParaRPr lang="en-US" sz="800" dirty="0">
              <a:solidFill>
                <a:schemeClr val="bg1"/>
              </a:solidFill>
            </a:endParaRPr>
          </a:p>
          <a:p>
            <a:r>
              <a:rPr lang="ru-RU" sz="800" dirty="0">
                <a:solidFill>
                  <a:schemeClr val="bg1"/>
                </a:solidFill>
              </a:rPr>
              <a:t>ответственностью</a:t>
            </a:r>
          </a:p>
          <a:p>
            <a:r>
              <a:rPr lang="ru-RU" sz="800" dirty="0">
                <a:solidFill>
                  <a:schemeClr val="bg1"/>
                </a:solidFill>
              </a:rPr>
              <a:t>Научно-производственное</a:t>
            </a:r>
            <a:endParaRPr lang="en-US" sz="800" dirty="0">
              <a:solidFill>
                <a:schemeClr val="bg1"/>
              </a:solidFill>
            </a:endParaRPr>
          </a:p>
          <a:p>
            <a:r>
              <a:rPr lang="ru-RU" sz="800" dirty="0">
                <a:solidFill>
                  <a:schemeClr val="bg1"/>
                </a:solidFill>
              </a:rPr>
              <a:t>предприятие «ГКС»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61838" y="2131136"/>
            <a:ext cx="2254913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Преимущества анализатора:</a:t>
            </a: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A995AA3-69F2-4F47-9B26-68B74E0CBCC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7" t="25155" r="16373" b="18860"/>
          <a:stretch/>
        </p:blipFill>
        <p:spPr>
          <a:xfrm>
            <a:off x="7403652" y="3188234"/>
            <a:ext cx="4218767" cy="2401878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9E36239-98BB-1051-B9A5-AB04ADA1BE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66112" y="6592831"/>
            <a:ext cx="781050" cy="47625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10616666" y="1515268"/>
            <a:ext cx="1127980" cy="1058669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507566" y="1468145"/>
            <a:ext cx="634494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Анализатор МУЛЬТИСЕНС-35 использует принцип инфракрасной спектроскопии на основе преобразования Фурье (FTIR).  </a:t>
            </a: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456" y="2632566"/>
            <a:ext cx="408467" cy="60965"/>
          </a:xfrm>
          <a:prstGeom prst="rect">
            <a:avLst/>
          </a:prstGeom>
        </p:spPr>
      </p:pic>
      <p:sp>
        <p:nvSpPr>
          <p:cNvPr id="37" name="Прямоугольник 36"/>
          <p:cNvSpPr/>
          <p:nvPr/>
        </p:nvSpPr>
        <p:spPr>
          <a:xfrm>
            <a:off x="1080741" y="2492082"/>
            <a:ext cx="5462774" cy="307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ru-RU" sz="1300" b="1" dirty="0">
                <a:latin typeface="PT Sans" panose="020B0503020203020204" pitchFamily="34" charset="-52"/>
              </a:rPr>
              <a:t>Позволяет одновременно измерять несколько компонентов</a:t>
            </a:r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274" y="3633582"/>
            <a:ext cx="408467" cy="60965"/>
          </a:xfrm>
          <a:prstGeom prst="rect">
            <a:avLst/>
          </a:prstGeom>
        </p:spPr>
      </p:pic>
      <p:sp>
        <p:nvSpPr>
          <p:cNvPr id="41" name="Прямоугольник 40"/>
          <p:cNvSpPr/>
          <p:nvPr/>
        </p:nvSpPr>
        <p:spPr>
          <a:xfrm>
            <a:off x="1080741" y="3483843"/>
            <a:ext cx="5763636" cy="307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ru-RU" sz="1300" b="1" dirty="0">
                <a:latin typeface="PT Sans" panose="020B0503020203020204" pitchFamily="34" charset="-52"/>
              </a:rPr>
              <a:t>Встроенная кювета большой оптической длины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1080741" y="4556619"/>
            <a:ext cx="5373246" cy="307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1300" b="1" dirty="0">
                <a:latin typeface="PT Sans" panose="020B0503020203020204" pitchFamily="34" charset="-52"/>
              </a:rPr>
              <a:t>Хорошая коррозионная стойкость. </a:t>
            </a:r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274" y="4682316"/>
            <a:ext cx="408467" cy="60965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274" y="5737048"/>
            <a:ext cx="408467" cy="60965"/>
          </a:xfrm>
          <a:prstGeom prst="rect">
            <a:avLst/>
          </a:prstGeom>
        </p:spPr>
      </p:pic>
      <p:sp>
        <p:nvSpPr>
          <p:cNvPr id="45" name="Прямоугольник 44"/>
          <p:cNvSpPr/>
          <p:nvPr/>
        </p:nvSpPr>
        <p:spPr>
          <a:xfrm>
            <a:off x="1080741" y="4003863"/>
            <a:ext cx="5462774" cy="307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1300" b="1" dirty="0">
                <a:latin typeface="PT Sans" panose="020B0503020203020204" pitchFamily="34" charset="-52"/>
              </a:rPr>
              <a:t>Хорошая стабильность</a:t>
            </a: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274" y="4128022"/>
            <a:ext cx="408467" cy="60965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274" y="5209190"/>
            <a:ext cx="408467" cy="60965"/>
          </a:xfrm>
          <a:prstGeom prst="rect">
            <a:avLst/>
          </a:prstGeom>
        </p:spPr>
      </p:pic>
      <p:sp>
        <p:nvSpPr>
          <p:cNvPr id="48" name="Прямоугольник 47"/>
          <p:cNvSpPr/>
          <p:nvPr/>
        </p:nvSpPr>
        <p:spPr>
          <a:xfrm>
            <a:off x="1080741" y="5085879"/>
            <a:ext cx="2151423" cy="3075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ru-RU" sz="1300" b="1" dirty="0">
                <a:latin typeface="PT Sans" panose="020B0503020203020204" pitchFamily="34" charset="-52"/>
              </a:rPr>
              <a:t>Сертификат ТР ТС 004, 020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1088692" y="5590112"/>
            <a:ext cx="4286943" cy="3223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1300" b="1" dirty="0">
                <a:latin typeface="PT Sans" panose="020B0503020203020204" pitchFamily="34" charset="-52"/>
              </a:rPr>
              <a:t>Внесен в реестр СИ, регистрационный номер 91226-24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1080741" y="2991628"/>
            <a:ext cx="6344364" cy="307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1300" b="1" dirty="0">
                <a:latin typeface="PT Sans" panose="020B0503020203020204" pitchFamily="34" charset="-52"/>
              </a:rPr>
              <a:t>Мощная защита от перекрестной чувствительности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225" y="3132064"/>
            <a:ext cx="408467" cy="6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4545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A750E8F-8BBC-0362-C05D-012776509D59}"/>
              </a:ext>
            </a:extLst>
          </p:cNvPr>
          <p:cNvSpPr txBox="1"/>
          <p:nvPr/>
        </p:nvSpPr>
        <p:spPr>
          <a:xfrm>
            <a:off x="596248" y="700559"/>
            <a:ext cx="839785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873760">
              <a:spcBef>
                <a:spcPts val="100"/>
              </a:spcBef>
            </a:pPr>
            <a:r>
              <a:rPr lang="ru-RU" sz="3000" b="1" cap="all" spc="-5" dirty="0">
                <a:solidFill>
                  <a:srgbClr val="9B3393"/>
                </a:solidFill>
                <a:latin typeface="PT Serif" panose="020A0603040505020204" pitchFamily="18" charset="-52"/>
              </a:rPr>
              <a:t>Анализатор СПЕКТР-35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284DF10-BFD8-A1E2-BC52-E8D9DB6FC98E}"/>
              </a:ext>
            </a:extLst>
          </p:cNvPr>
          <p:cNvSpPr txBox="1"/>
          <p:nvPr/>
        </p:nvSpPr>
        <p:spPr>
          <a:xfrm>
            <a:off x="10368401" y="304504"/>
            <a:ext cx="1673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chemeClr val="bg1"/>
                </a:solidFill>
              </a:rPr>
              <a:t>Общество с ограниченной</a:t>
            </a:r>
            <a:endParaRPr lang="en-US" sz="800" dirty="0">
              <a:solidFill>
                <a:schemeClr val="bg1"/>
              </a:solidFill>
            </a:endParaRPr>
          </a:p>
          <a:p>
            <a:r>
              <a:rPr lang="ru-RU" sz="800" dirty="0">
                <a:solidFill>
                  <a:schemeClr val="bg1"/>
                </a:solidFill>
              </a:rPr>
              <a:t>ответственностью</a:t>
            </a:r>
          </a:p>
          <a:p>
            <a:r>
              <a:rPr lang="ru-RU" sz="800" dirty="0">
                <a:solidFill>
                  <a:schemeClr val="bg1"/>
                </a:solidFill>
              </a:rPr>
              <a:t>Научно-производственное</a:t>
            </a:r>
            <a:endParaRPr lang="en-US" sz="800" dirty="0">
              <a:solidFill>
                <a:schemeClr val="bg1"/>
              </a:solidFill>
            </a:endParaRPr>
          </a:p>
          <a:p>
            <a:r>
              <a:rPr lang="ru-RU" sz="800" dirty="0">
                <a:solidFill>
                  <a:schemeClr val="bg1"/>
                </a:solidFill>
              </a:rPr>
              <a:t>предприятие «ГКС»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93740" y="1311566"/>
            <a:ext cx="5447827" cy="782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ru-RU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СПЕКТР-35 — взрывозащищенный настраиваемый лазерный газоанализатор, основанный на технологии TDLAS, который может измерять концентрацию O2, CO, </a:t>
            </a:r>
            <a:r>
              <a:rPr lang="en-US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CO</a:t>
            </a:r>
            <a:r>
              <a:rPr lang="ru-RU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2, </a:t>
            </a:r>
            <a:r>
              <a:rPr lang="en-US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CH</a:t>
            </a:r>
            <a:r>
              <a:rPr lang="ru-RU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4, </a:t>
            </a:r>
            <a:r>
              <a:rPr lang="en-US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H</a:t>
            </a:r>
            <a:r>
              <a:rPr lang="ru-RU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2</a:t>
            </a:r>
            <a:r>
              <a:rPr lang="en-US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O</a:t>
            </a:r>
            <a:r>
              <a:rPr lang="ru-RU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, </a:t>
            </a:r>
            <a:r>
              <a:rPr lang="en-US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HF</a:t>
            </a:r>
            <a:r>
              <a:rPr lang="ru-RU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 и других газов. </a:t>
            </a: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7872" y="4630840"/>
            <a:ext cx="5249111" cy="1896020"/>
          </a:xfrm>
          <a:prstGeom prst="rect">
            <a:avLst/>
          </a:prstGeom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E41876CB-CF9F-5517-21EF-B7B0738A839C}"/>
              </a:ext>
            </a:extLst>
          </p:cNvPr>
          <p:cNvSpPr/>
          <p:nvPr/>
        </p:nvSpPr>
        <p:spPr>
          <a:xfrm rot="10800000" flipV="1">
            <a:off x="7920104" y="5659083"/>
            <a:ext cx="4271895" cy="45719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4488" y="1669138"/>
            <a:ext cx="5841583" cy="296170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9E36239-98BB-1051-B9A5-AB04ADA1BE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66112" y="6592831"/>
            <a:ext cx="781050" cy="476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11907" y="4364545"/>
            <a:ext cx="926672" cy="944962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578793" y="2391567"/>
            <a:ext cx="2254913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Преимущества анализатора: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054933" y="2795830"/>
            <a:ext cx="4283293" cy="307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ru-RU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Высокий показатель надежности и стабильности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470" y="2934138"/>
            <a:ext cx="408467" cy="60965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1052426" y="3196807"/>
            <a:ext cx="4800176" cy="307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ru-RU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Технология подавления перекрестной чувствительности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959" y="3362833"/>
            <a:ext cx="408467" cy="60965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1054933" y="3628500"/>
            <a:ext cx="4283293" cy="307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ru-RU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Простая регулировка светового потока на месте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468" y="3765147"/>
            <a:ext cx="408467" cy="60965"/>
          </a:xfrm>
          <a:prstGeom prst="rect">
            <a:avLst/>
          </a:prstGeom>
        </p:spPr>
      </p:pic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593740" y="5379695"/>
          <a:ext cx="5462774" cy="6779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70317">
                  <a:extLst>
                    <a:ext uri="{9D8B030D-6E8A-4147-A177-3AD203B41FA5}">
                      <a16:colId xmlns:a16="http://schemas.microsoft.com/office/drawing/2014/main" val="219779254"/>
                    </a:ext>
                  </a:extLst>
                </a:gridCol>
                <a:gridCol w="2392457">
                  <a:extLst>
                    <a:ext uri="{9D8B030D-6E8A-4147-A177-3AD203B41FA5}">
                      <a16:colId xmlns:a16="http://schemas.microsoft.com/office/drawing/2014/main" val="1562921179"/>
                    </a:ext>
                  </a:extLst>
                </a:gridCol>
              </a:tblGrid>
              <a:tr h="2470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b="1" kern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  <a:ea typeface="Calibri" panose="020F0502020204030204" pitchFamily="34" charset="0"/>
                          <a:cs typeface="+mn-cs"/>
                        </a:rPr>
                        <a:t>Наименование параметров</a:t>
                      </a:r>
                    </a:p>
                  </a:txBody>
                  <a:tcPr marL="64747" marR="64747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300" b="1" kern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  <a:ea typeface="Calibri" panose="020F0502020204030204" pitchFamily="34" charset="0"/>
                          <a:cs typeface="+mn-cs"/>
                        </a:rPr>
                        <a:t>Значение параметров</a:t>
                      </a:r>
                    </a:p>
                  </a:txBody>
                  <a:tcPr marL="64747" marR="64747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320576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b="1" kern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  <a:ea typeface="Calibri" panose="020F0502020204030204" pitchFamily="34" charset="0"/>
                          <a:cs typeface="+mn-cs"/>
                        </a:rPr>
                        <a:t>Ех-маркировка</a:t>
                      </a:r>
                    </a:p>
                  </a:txBody>
                  <a:tcPr marL="64747" marR="64747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  <a:ea typeface="Calibri" panose="020F0502020204030204" pitchFamily="34" charset="0"/>
                          <a:cs typeface="+mn-cs"/>
                        </a:rPr>
                        <a:t>1Ex db op is IIC T6 Gb </a:t>
                      </a:r>
                      <a:r>
                        <a:rPr lang="ru-RU" sz="1300" b="1" kern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  <a:ea typeface="Calibri" panose="020F0502020204030204" pitchFamily="34" charset="0"/>
                          <a:cs typeface="+mn-cs"/>
                        </a:rPr>
                        <a:t>Х</a:t>
                      </a:r>
                    </a:p>
                  </a:txBody>
                  <a:tcPr marL="64747" marR="64747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2935416"/>
                  </a:ext>
                </a:extLst>
              </a:tr>
              <a:tr h="18476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1031240" algn="l"/>
                        </a:tabLst>
                      </a:pPr>
                      <a:r>
                        <a:rPr lang="ru-RU" sz="1300" b="1" kern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  <a:ea typeface="Calibri" panose="020F0502020204030204" pitchFamily="34" charset="0"/>
                          <a:cs typeface="+mn-cs"/>
                        </a:rPr>
                        <a:t>Температура окр. среды</a:t>
                      </a:r>
                    </a:p>
                  </a:txBody>
                  <a:tcPr marL="64747" marR="64747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b="1" kern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  <a:ea typeface="Calibri" panose="020F0502020204030204" pitchFamily="34" charset="0"/>
                          <a:cs typeface="+mn-cs"/>
                        </a:rPr>
                        <a:t>- 20°С ≤ Та ≤ +60°С</a:t>
                      </a:r>
                    </a:p>
                  </a:txBody>
                  <a:tcPr marL="64747" marR="64747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9662171"/>
                  </a:ext>
                </a:extLst>
              </a:tr>
            </a:tbl>
          </a:graphicData>
        </a:graphic>
      </p:graphicFrame>
      <p:pic>
        <p:nvPicPr>
          <p:cNvPr id="22" name="Рисунок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467" y="4138767"/>
            <a:ext cx="408467" cy="60965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1054933" y="4015514"/>
            <a:ext cx="724538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ru-RU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Сертификат ТР ТС 012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054933" y="4419777"/>
            <a:ext cx="5462774" cy="307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ru-RU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Сертификат ТР ТС 020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467" y="4549811"/>
            <a:ext cx="408467" cy="60965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466" y="4909982"/>
            <a:ext cx="408467" cy="60965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1054933" y="4771871"/>
            <a:ext cx="5462774" cy="307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Прошел испытания УТСИ, ожидается внесение в реестр СИ</a:t>
            </a:r>
          </a:p>
        </p:txBody>
      </p:sp>
    </p:spTree>
    <p:extLst>
      <p:ext uri="{BB962C8B-B14F-4D97-AF65-F5344CB8AC3E}">
        <p14:creationId xmlns:p14="http://schemas.microsoft.com/office/powerpoint/2010/main" val="31742629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A750E8F-8BBC-0362-C05D-012776509D59}"/>
              </a:ext>
            </a:extLst>
          </p:cNvPr>
          <p:cNvSpPr txBox="1"/>
          <p:nvPr/>
        </p:nvSpPr>
        <p:spPr>
          <a:xfrm>
            <a:off x="596248" y="700559"/>
            <a:ext cx="839785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873760">
              <a:spcBef>
                <a:spcPts val="100"/>
              </a:spcBef>
            </a:pPr>
            <a:r>
              <a:rPr lang="ru-RU" sz="3000" b="1" cap="all" spc="-5" dirty="0">
                <a:solidFill>
                  <a:srgbClr val="9B3393"/>
                </a:solidFill>
                <a:latin typeface="PT Serif" panose="020A0603040505020204" pitchFamily="18" charset="-52"/>
              </a:rPr>
              <a:t>Анализатор пыли ТОМАН-35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284DF10-BFD8-A1E2-BC52-E8D9DB6FC98E}"/>
              </a:ext>
            </a:extLst>
          </p:cNvPr>
          <p:cNvSpPr txBox="1"/>
          <p:nvPr/>
        </p:nvSpPr>
        <p:spPr>
          <a:xfrm>
            <a:off x="10368401" y="304504"/>
            <a:ext cx="1673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chemeClr val="bg1"/>
                </a:solidFill>
              </a:rPr>
              <a:t>Общество с ограниченной</a:t>
            </a:r>
            <a:endParaRPr lang="en-US" sz="800" dirty="0">
              <a:solidFill>
                <a:schemeClr val="bg1"/>
              </a:solidFill>
            </a:endParaRPr>
          </a:p>
          <a:p>
            <a:r>
              <a:rPr lang="ru-RU" sz="800" dirty="0">
                <a:solidFill>
                  <a:schemeClr val="bg1"/>
                </a:solidFill>
              </a:rPr>
              <a:t>ответственностью</a:t>
            </a:r>
          </a:p>
          <a:p>
            <a:r>
              <a:rPr lang="ru-RU" sz="800" dirty="0">
                <a:solidFill>
                  <a:schemeClr val="bg1"/>
                </a:solidFill>
              </a:rPr>
              <a:t>Научно-производственное</a:t>
            </a:r>
            <a:endParaRPr lang="en-US" sz="800" dirty="0">
              <a:solidFill>
                <a:schemeClr val="bg1"/>
              </a:solidFill>
            </a:endParaRPr>
          </a:p>
          <a:p>
            <a:r>
              <a:rPr lang="ru-RU" sz="800" dirty="0">
                <a:solidFill>
                  <a:schemeClr val="bg1"/>
                </a:solidFill>
              </a:rPr>
              <a:t>предприятие «ГКС»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96247" y="1269851"/>
            <a:ext cx="6486048" cy="782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ru-RU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Анализатор пыли ТОМАН-35 основан на принципе обратного рассеяния частиц пыли, который используется для проведения непрерывного онлайн-измерения содержания загрязняющих частиц в стационарном источнике</a:t>
            </a: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2889" y="4961980"/>
            <a:ext cx="5249111" cy="189602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7943" y="1470860"/>
            <a:ext cx="4143229" cy="388054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9E36239-98BB-1051-B9A5-AB04ADA1BE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66112" y="6592831"/>
            <a:ext cx="781050" cy="476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500" y="4878925"/>
            <a:ext cx="926672" cy="944962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96247" y="2058006"/>
            <a:ext cx="2254913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Преимущества анализатора: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078832" y="2454219"/>
            <a:ext cx="5952367" cy="307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ru-RU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Поддерживает обнуление и калибровку интервала на месте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078831" y="2984142"/>
            <a:ext cx="5952367" cy="307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ru-RU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Автоматическая регулировка усиления и компенсация температуры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078831" y="3573070"/>
            <a:ext cx="5952367" cy="307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ru-RU" sz="1300" b="1" dirty="0">
                <a:latin typeface="PT Sans" panose="020B0503020203020204" pitchFamily="34" charset="-52"/>
                <a:ea typeface="Calibri" panose="020F0502020204030204" pitchFamily="34" charset="0"/>
              </a:rPr>
              <a:t>Компактная конструкция малого размера, простота монтажа и демонтажа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364" y="2582502"/>
            <a:ext cx="408467" cy="6096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363" y="3100695"/>
            <a:ext cx="408467" cy="6096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362" y="3724345"/>
            <a:ext cx="408467" cy="60965"/>
          </a:xfrm>
          <a:prstGeom prst="rect">
            <a:avLst/>
          </a:prstGeom>
        </p:spPr>
      </p:pic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1153973" y="4292065"/>
          <a:ext cx="4509407" cy="15394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28786">
                  <a:extLst>
                    <a:ext uri="{9D8B030D-6E8A-4147-A177-3AD203B41FA5}">
                      <a16:colId xmlns:a16="http://schemas.microsoft.com/office/drawing/2014/main" val="3068750870"/>
                    </a:ext>
                  </a:extLst>
                </a:gridCol>
                <a:gridCol w="1980621">
                  <a:extLst>
                    <a:ext uri="{9D8B030D-6E8A-4147-A177-3AD203B41FA5}">
                      <a16:colId xmlns:a16="http://schemas.microsoft.com/office/drawing/2014/main" val="605945322"/>
                    </a:ext>
                  </a:extLst>
                </a:gridCol>
              </a:tblGrid>
              <a:tr h="2105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b="1" kern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  <a:ea typeface="Calibri" panose="020F0502020204030204" pitchFamily="34" charset="0"/>
                          <a:cs typeface="+mn-cs"/>
                        </a:rPr>
                        <a:t>Наименование параметров</a:t>
                      </a:r>
                    </a:p>
                  </a:txBody>
                  <a:tcPr marL="64747" marR="64747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300" b="1" kern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  <a:ea typeface="Calibri" panose="020F0502020204030204" pitchFamily="34" charset="0"/>
                          <a:cs typeface="+mn-cs"/>
                        </a:rPr>
                        <a:t>Значение параметров</a:t>
                      </a:r>
                    </a:p>
                  </a:txBody>
                  <a:tcPr marL="64747" marR="64747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7456013"/>
                  </a:ext>
                </a:extLst>
              </a:tr>
              <a:tr h="21054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  <a:ea typeface="Calibri" panose="020F0502020204030204" pitchFamily="34" charset="0"/>
                          <a:cs typeface="+mn-cs"/>
                        </a:rPr>
                        <a:t>Диапазон</a:t>
                      </a:r>
                    </a:p>
                  </a:txBody>
                  <a:tcPr marL="52637" marR="52637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>
                          <a:solidFill>
                            <a:schemeClr val="tx1"/>
                          </a:solidFill>
                          <a:latin typeface="PT Sans" panose="020B0503020203020204" pitchFamily="34" charset="-52"/>
                          <a:ea typeface="Calibri" panose="020F0502020204030204" pitchFamily="34" charset="0"/>
                          <a:cs typeface="+mn-cs"/>
                        </a:rPr>
                        <a:t>20 -10 000 мг/м3</a:t>
                      </a:r>
                    </a:p>
                  </a:txBody>
                  <a:tcPr marL="52637" marR="52637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6871570"/>
                  </a:ext>
                </a:extLst>
              </a:tr>
              <a:tr h="16580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  <a:ea typeface="Calibri" panose="020F0502020204030204" pitchFamily="34" charset="0"/>
                          <a:cs typeface="+mn-cs"/>
                        </a:rPr>
                        <a:t>Точность</a:t>
                      </a:r>
                    </a:p>
                  </a:txBody>
                  <a:tcPr marL="52637" marR="52637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  <a:ea typeface="Calibri" panose="020F0502020204030204" pitchFamily="34" charset="0"/>
                          <a:cs typeface="+mn-cs"/>
                        </a:rPr>
                        <a:t>± 2% полной шкалы</a:t>
                      </a:r>
                    </a:p>
                  </a:txBody>
                  <a:tcPr marL="52637" marR="52637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9591072"/>
                  </a:ext>
                </a:extLst>
              </a:tr>
              <a:tr h="2338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b="1" kern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  <a:ea typeface="Calibri" panose="020F0502020204030204" pitchFamily="34" charset="0"/>
                          <a:cs typeface="+mn-cs"/>
                        </a:rPr>
                        <a:t>Температура дымовых газов</a:t>
                      </a:r>
                    </a:p>
                  </a:txBody>
                  <a:tcPr marL="52637" marR="52637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  <a:ea typeface="Calibri" panose="020F0502020204030204" pitchFamily="34" charset="0"/>
                          <a:cs typeface="+mn-cs"/>
                        </a:rPr>
                        <a:t>до 500 °С</a:t>
                      </a:r>
                    </a:p>
                  </a:txBody>
                  <a:tcPr marL="52637" marR="52637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046454"/>
                  </a:ext>
                </a:extLst>
              </a:tr>
              <a:tr h="21729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  <a:ea typeface="Calibri" panose="020F0502020204030204" pitchFamily="34" charset="0"/>
                          <a:cs typeface="+mn-cs"/>
                        </a:rPr>
                        <a:t>Температура окр. среды</a:t>
                      </a:r>
                    </a:p>
                  </a:txBody>
                  <a:tcPr marL="52637" marR="52637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  <a:ea typeface="Calibri" panose="020F0502020204030204" pitchFamily="34" charset="0"/>
                          <a:cs typeface="+mn-cs"/>
                        </a:rPr>
                        <a:t>-20…+45 °С</a:t>
                      </a:r>
                    </a:p>
                  </a:txBody>
                  <a:tcPr marL="52637" marR="52637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414450"/>
                  </a:ext>
                </a:extLst>
              </a:tr>
              <a:tr h="19243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  <a:ea typeface="Calibri" panose="020F0502020204030204" pitchFamily="34" charset="0"/>
                          <a:cs typeface="+mn-cs"/>
                        </a:rPr>
                        <a:t>Диаметр воздуховода</a:t>
                      </a:r>
                    </a:p>
                  </a:txBody>
                  <a:tcPr marL="52637" marR="52637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  <a:ea typeface="Calibri" panose="020F0502020204030204" pitchFamily="34" charset="0"/>
                          <a:cs typeface="+mn-cs"/>
                        </a:rPr>
                        <a:t>0,7 м и более</a:t>
                      </a:r>
                    </a:p>
                  </a:txBody>
                  <a:tcPr marL="52637" marR="52637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87801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55402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3474720"/>
          </a:xfrm>
          <a:prstGeom prst="rect">
            <a:avLst/>
          </a:prstGeom>
          <a:solidFill>
            <a:srgbClr val="808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B31C4448-D393-913E-31CE-FB970C6BF486}"/>
              </a:ext>
            </a:extLst>
          </p:cNvPr>
          <p:cNvGrpSpPr/>
          <p:nvPr/>
        </p:nvGrpSpPr>
        <p:grpSpPr>
          <a:xfrm>
            <a:off x="9055226" y="218129"/>
            <a:ext cx="2618880" cy="717333"/>
            <a:chOff x="3842126" y="1306831"/>
            <a:chExt cx="2586810" cy="717333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B6CB6DF8-5543-E817-F4DA-1C5A165680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986279" y="1306831"/>
              <a:ext cx="442657" cy="657675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3A7FB4B-FC9F-1D89-221A-96F1E120DBD3}"/>
                </a:ext>
              </a:extLst>
            </p:cNvPr>
            <p:cNvSpPr txBox="1"/>
            <p:nvPr/>
          </p:nvSpPr>
          <p:spPr>
            <a:xfrm>
              <a:off x="3842126" y="1377833"/>
              <a:ext cx="21146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ИНЖИНИРИНГ</a:t>
              </a:r>
            </a:p>
            <a:p>
              <a:pPr algn="r"/>
              <a: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КАК ИСКУССТВО</a:t>
              </a: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631427" y="-1"/>
            <a:ext cx="1093485" cy="1088383"/>
          </a:xfrm>
          <a:prstGeom prst="rect">
            <a:avLst/>
          </a:prstGeom>
          <a:solidFill>
            <a:srgbClr val="15384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724912" y="0"/>
            <a:ext cx="2743200" cy="2862072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103120" y="2862072"/>
            <a:ext cx="621792" cy="612648"/>
          </a:xfrm>
          <a:prstGeom prst="rect">
            <a:avLst/>
          </a:prstGeom>
          <a:solidFill>
            <a:srgbClr val="9B3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724912" y="3474720"/>
            <a:ext cx="630936" cy="61264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ABC3CB-9777-8C99-C8E7-C071C633DB52}"/>
              </a:ext>
            </a:extLst>
          </p:cNvPr>
          <p:cNvSpPr txBox="1"/>
          <p:nvPr/>
        </p:nvSpPr>
        <p:spPr>
          <a:xfrm>
            <a:off x="2871216" y="4453128"/>
            <a:ext cx="10259568" cy="1823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873760">
              <a:lnSpc>
                <a:spcPts val="4500"/>
              </a:lnSpc>
              <a:spcBef>
                <a:spcPts val="100"/>
              </a:spcBef>
            </a:pPr>
            <a:r>
              <a:rPr lang="ru-RU" sz="4000" b="1" spc="-5" dirty="0">
                <a:solidFill>
                  <a:srgbClr val="A7AF39"/>
                </a:solidFill>
                <a:latin typeface="PT Serif" panose="020A0603040505020204" pitchFamily="18" charset="-52"/>
                <a:cs typeface="PT Serif"/>
              </a:rPr>
              <a:t>СИСТЕМЫ ЖИДКОСТНОГО И ГАЗОВОГО АНАЛИЗА И СИСТЕМЫ ЭКОЛОГИЧЕСКОГО МОНИТОРИНГА</a:t>
            </a:r>
          </a:p>
        </p:txBody>
      </p:sp>
    </p:spTree>
    <p:extLst>
      <p:ext uri="{BB962C8B-B14F-4D97-AF65-F5344CB8AC3E}">
        <p14:creationId xmlns:p14="http://schemas.microsoft.com/office/powerpoint/2010/main" val="20396008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051A715E-BB47-AD0D-A4AC-79A5DF82BA32}"/>
              </a:ext>
            </a:extLst>
          </p:cNvPr>
          <p:cNvSpPr/>
          <p:nvPr/>
        </p:nvSpPr>
        <p:spPr>
          <a:xfrm>
            <a:off x="757492" y="1753475"/>
            <a:ext cx="2419667" cy="45719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64234" y="2449671"/>
            <a:ext cx="5745710" cy="1995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300" b="1" dirty="0">
                <a:latin typeface="PT Sans" panose="020B0503020203020204" pitchFamily="34" charset="-52"/>
              </a:rPr>
              <a:t>НПП «ГКС» выполняет полный комплекс работ по внедрению,  дальнейшему обслуживанию и метрологическому обеспечению </a:t>
            </a:r>
            <a:r>
              <a:rPr lang="ru-RU" sz="1300" b="1" dirty="0" err="1">
                <a:latin typeface="PT Sans" panose="020B0503020203020204" pitchFamily="34" charset="-52"/>
              </a:rPr>
              <a:t>хроматографических</a:t>
            </a:r>
            <a:r>
              <a:rPr lang="ru-RU" sz="1300" b="1" dirty="0">
                <a:latin typeface="PT Sans" panose="020B0503020203020204" pitchFamily="34" charset="-52"/>
              </a:rPr>
              <a:t> систем на базе хроматографов и анализаторов.</a:t>
            </a:r>
          </a:p>
          <a:p>
            <a:pPr>
              <a:lnSpc>
                <a:spcPct val="120000"/>
              </a:lnSpc>
            </a:pPr>
            <a:endParaRPr lang="ru-RU" sz="1300" b="1" dirty="0">
              <a:latin typeface="PT Sans" panose="020B0503020203020204" pitchFamily="34" charset="-52"/>
            </a:endParaRPr>
          </a:p>
          <a:p>
            <a:pPr>
              <a:lnSpc>
                <a:spcPct val="120000"/>
              </a:lnSpc>
            </a:pPr>
            <a:r>
              <a:rPr lang="ru-RU" sz="1300" b="1" dirty="0">
                <a:latin typeface="PT Sans" panose="020B0503020203020204" pitchFamily="34" charset="-52"/>
              </a:rPr>
              <a:t>При разработке систем жизнеобеспечения и </a:t>
            </a:r>
            <a:r>
              <a:rPr lang="ru-RU" sz="1300" b="1" dirty="0" err="1">
                <a:latin typeface="PT Sans" panose="020B0503020203020204" pitchFamily="34" charset="-52"/>
              </a:rPr>
              <a:t>пробоподготовки</a:t>
            </a:r>
            <a:r>
              <a:rPr lang="ru-RU" sz="1300" b="1" dirty="0">
                <a:latin typeface="PT Sans" panose="020B0503020203020204" pitchFamily="34" charset="-52"/>
              </a:rPr>
              <a:t> хроматографов/анализаторов применяются новейшие принципы построения, основанные на многолетнем опыте</a:t>
            </a:r>
            <a:r>
              <a:rPr lang="en-US" sz="1300" b="1" dirty="0">
                <a:latin typeface="PT Sans" panose="020B0503020203020204" pitchFamily="34" charset="-52"/>
              </a:rPr>
              <a:t> </a:t>
            </a:r>
            <a:r>
              <a:rPr lang="ru-RU" sz="1300" b="1" dirty="0">
                <a:latin typeface="PT Sans" panose="020B0503020203020204" pitchFamily="34" charset="-52"/>
              </a:rPr>
              <a:t>специалистов ООО НПП «ГКС», обученных по программе </a:t>
            </a:r>
            <a:r>
              <a:rPr lang="en-US" sz="1300" b="1" dirty="0">
                <a:latin typeface="PT Sans" panose="020B0503020203020204" pitchFamily="34" charset="-52"/>
              </a:rPr>
              <a:t>Industrial Sampling Systems (Tony Waters)</a:t>
            </a:r>
            <a:r>
              <a:rPr lang="ru-RU" sz="1300" b="1" dirty="0">
                <a:latin typeface="PT Sans" panose="020B0503020203020204" pitchFamily="34" charset="-52"/>
              </a:rPr>
              <a:t>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A750E8F-8BBC-0362-C05D-012776509D59}"/>
              </a:ext>
            </a:extLst>
          </p:cNvPr>
          <p:cNvSpPr txBox="1"/>
          <p:nvPr/>
        </p:nvSpPr>
        <p:spPr>
          <a:xfrm>
            <a:off x="664234" y="508959"/>
            <a:ext cx="71264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b="1" cap="all" dirty="0">
                <a:solidFill>
                  <a:srgbClr val="A13388"/>
                </a:solidFill>
                <a:latin typeface="PT Serif" panose="020A0603040505020204" pitchFamily="18" charset="-52"/>
              </a:rPr>
              <a:t>Системы жидкостного </a:t>
            </a:r>
          </a:p>
          <a:p>
            <a:r>
              <a:rPr lang="ru-RU" sz="3000" b="1" cap="all" dirty="0">
                <a:solidFill>
                  <a:srgbClr val="A13388"/>
                </a:solidFill>
                <a:latin typeface="PT Serif" panose="020A0603040505020204" pitchFamily="18" charset="-52"/>
              </a:rPr>
              <a:t>и газового анализа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2889" y="2897750"/>
            <a:ext cx="5249111" cy="189602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51D4E44-C192-8615-9766-7D9131D7DD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3752" y="3347966"/>
            <a:ext cx="7318248" cy="3510034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944" y="3803904"/>
            <a:ext cx="4956320" cy="281672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306323" y="1584613"/>
            <a:ext cx="5648253" cy="1532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ru-RU" sz="1300" b="1" kern="0" dirty="0">
                <a:latin typeface="PT Sans" panose="020B0503020203020204" pitchFamily="34" charset="-52"/>
                <a:ea typeface="Calibri" panose="020F0502020204030204" pitchFamily="34" charset="0"/>
              </a:rPr>
              <a:t>Наша компания является одним из лидеров в данном направлении, опыт, накопленный в реализации сложных задач по газовому и жидкостному анализу, прямым образом проецируется в новых амбициозных проектах, и этот опыт позволяет Заказчику получить качественный продукт, а так же сервис высокого уровня, чтобы своевременно закрывать существующие вопросы. </a:t>
            </a:r>
            <a:endParaRPr lang="ru-RU" sz="1300" kern="0" dirty="0">
              <a:latin typeface="PT Sans" panose="020B0503020203020204" pitchFamily="34" charset="-52"/>
              <a:ea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7284DF10-BFD8-A1E2-BC52-E8D9DB6FC98E}"/>
              </a:ext>
            </a:extLst>
          </p:cNvPr>
          <p:cNvSpPr txBox="1"/>
          <p:nvPr/>
        </p:nvSpPr>
        <p:spPr>
          <a:xfrm>
            <a:off x="10368401" y="304504"/>
            <a:ext cx="1673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chemeClr val="bg1"/>
                </a:solidFill>
              </a:rPr>
              <a:t>Общество с ограниченной</a:t>
            </a:r>
            <a:endParaRPr lang="en-US" sz="800" dirty="0">
              <a:solidFill>
                <a:schemeClr val="bg1"/>
              </a:solidFill>
            </a:endParaRPr>
          </a:p>
          <a:p>
            <a:r>
              <a:rPr lang="ru-RU" sz="800" dirty="0">
                <a:solidFill>
                  <a:schemeClr val="bg1"/>
                </a:solidFill>
              </a:rPr>
              <a:t>ответственностью</a:t>
            </a:r>
          </a:p>
          <a:p>
            <a:r>
              <a:rPr lang="ru-RU" sz="800" dirty="0">
                <a:solidFill>
                  <a:schemeClr val="bg1"/>
                </a:solidFill>
              </a:rPr>
              <a:t>Научно-производственное</a:t>
            </a:r>
            <a:endParaRPr lang="en-US" sz="800" dirty="0">
              <a:solidFill>
                <a:schemeClr val="bg1"/>
              </a:solidFill>
            </a:endParaRPr>
          </a:p>
          <a:p>
            <a:r>
              <a:rPr lang="ru-RU" sz="800" dirty="0">
                <a:solidFill>
                  <a:schemeClr val="bg1"/>
                </a:solidFill>
              </a:rPr>
              <a:t>предприятие «ГКС»</a:t>
            </a: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14374" y="765217"/>
            <a:ext cx="777125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873760">
              <a:spcBef>
                <a:spcPts val="100"/>
              </a:spcBef>
            </a:pPr>
            <a:r>
              <a:rPr lang="ru-RU" sz="3000" b="1" cap="all" spc="-5" dirty="0">
                <a:solidFill>
                  <a:srgbClr val="9B3393"/>
                </a:solidFill>
                <a:latin typeface="PT Serif" panose="020A0603040505020204" pitchFamily="18" charset="-52"/>
              </a:rPr>
              <a:t>Системы АВТОМАТИЧЕСКОГО КОНТРОЛЯ  ПРОМЫШЛЕННЫХ  ВЫБРОСОВ / СБРОСОВ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16864" y="3254730"/>
            <a:ext cx="6096000" cy="199285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Наша компания занимается полным циклом задач по данным системам, а именно: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</a:rPr>
              <a:t>Проектирование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</a:rPr>
              <a:t>Производство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</a:rPr>
              <a:t>Строительно-монтажные работы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</a:rPr>
              <a:t>Пусконаладочные работы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</a:rPr>
              <a:t>Метрологическое обеспечение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25331" y="2563971"/>
            <a:ext cx="6096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Компания ООО НПП «ГКС» активно развивает направление по системам контроля промышленных выбросов и сбросов.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864" y="2681738"/>
            <a:ext cx="408467" cy="45719"/>
          </a:xfrm>
          <a:prstGeom prst="rect">
            <a:avLst/>
          </a:prstGeom>
        </p:spPr>
      </p:pic>
      <p:pic>
        <p:nvPicPr>
          <p:cNvPr id="14" name="Рисунок 13" descr="https://www.slk-cement.com/local/templates/slk_cement/assets/images/layout_set_logo1dd6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866" y="5924138"/>
            <a:ext cx="1802311" cy="361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51D4E44-C192-8615-9766-7D9131D7DD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52478" y="3924667"/>
            <a:ext cx="6138672" cy="293333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68534" y="2704597"/>
            <a:ext cx="5243014" cy="1896020"/>
          </a:xfrm>
          <a:prstGeom prst="rect">
            <a:avLst/>
          </a:prstGeom>
        </p:spPr>
      </p:pic>
      <p:pic>
        <p:nvPicPr>
          <p:cNvPr id="20" name="Рисунок 19" descr="Файл:Логотип Норникель.png — Википедия"/>
          <p:cNvPicPr/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11" b="25527"/>
          <a:stretch/>
        </p:blipFill>
        <p:spPr bwMode="auto">
          <a:xfrm>
            <a:off x="1021096" y="5852160"/>
            <a:ext cx="1568100" cy="433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/>
          <p:cNvPicPr/>
          <p:nvPr/>
        </p:nvPicPr>
        <p:blipFill>
          <a:blip r:embed="rId10"/>
          <a:stretch>
            <a:fillRect/>
          </a:stretch>
        </p:blipFill>
        <p:spPr>
          <a:xfrm>
            <a:off x="2839453" y="5852160"/>
            <a:ext cx="1589868" cy="4331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864" y="3110797"/>
            <a:ext cx="4141776" cy="330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1092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2889" y="2897750"/>
            <a:ext cx="5249111" cy="189602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51D4E44-C192-8615-9766-7D9131D7DD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52478" y="3924667"/>
            <a:ext cx="6138672" cy="293333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A750E8F-8BBC-0362-C05D-012776509D59}"/>
              </a:ext>
            </a:extLst>
          </p:cNvPr>
          <p:cNvSpPr txBox="1"/>
          <p:nvPr/>
        </p:nvSpPr>
        <p:spPr>
          <a:xfrm>
            <a:off x="714375" y="625567"/>
            <a:ext cx="665839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873760">
              <a:spcBef>
                <a:spcPts val="100"/>
              </a:spcBef>
            </a:pPr>
            <a:r>
              <a:rPr lang="ru-RU" sz="3000" b="1" cap="all" spc="-5" dirty="0">
                <a:solidFill>
                  <a:srgbClr val="9B3393"/>
                </a:solidFill>
                <a:latin typeface="PT Serif" panose="020A0603040505020204" pitchFamily="18" charset="-52"/>
              </a:rPr>
              <a:t>Системы ОТБОРА ПРОБ и пробоподготовки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07026" y="2968699"/>
            <a:ext cx="5262219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</a:rPr>
              <a:t>Сборка на собственном производстве из высококачественных материалов и комплектующих </a:t>
            </a:r>
            <a:r>
              <a:rPr lang="en-US" sz="1300" b="1" dirty="0">
                <a:latin typeface="PT Sans" panose="020B0503020203020204" pitchFamily="34" charset="-52"/>
              </a:rPr>
              <a:t>Swagelok</a:t>
            </a:r>
            <a:r>
              <a:rPr lang="ru-RU" sz="1300" b="1" dirty="0">
                <a:latin typeface="PT Sans" panose="020B0503020203020204" pitchFamily="34" charset="-52"/>
              </a:rPr>
              <a:t> и</a:t>
            </a:r>
            <a:r>
              <a:rPr lang="en-US" sz="1300" b="1" dirty="0">
                <a:latin typeface="PT Sans" panose="020B0503020203020204" pitchFamily="34" charset="-52"/>
              </a:rPr>
              <a:t> </a:t>
            </a:r>
            <a:r>
              <a:rPr lang="en-US" sz="1300" b="1" dirty="0" err="1">
                <a:latin typeface="PT Sans" panose="020B0503020203020204" pitchFamily="34" charset="-52"/>
              </a:rPr>
              <a:t>Fitok</a:t>
            </a:r>
            <a:r>
              <a:rPr lang="ru-RU" sz="1300" b="1" dirty="0">
                <a:latin typeface="PT Sans" panose="020B0503020203020204" pitchFamily="34" charset="-52"/>
              </a:rPr>
              <a:t>.</a:t>
            </a:r>
          </a:p>
          <a:p>
            <a:endParaRPr lang="ru-RU" sz="1300" b="1" dirty="0">
              <a:latin typeface="PT Sans" panose="020B0503020203020204" pitchFamily="34" charset="-5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300" b="1" dirty="0">
              <a:latin typeface="PT Sans" panose="020B0503020203020204" pitchFamily="34" charset="-5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</a:rPr>
              <a:t>Законченное блочное устройство для отбора пробы технологическим персоналом</a:t>
            </a:r>
          </a:p>
          <a:p>
            <a:endParaRPr lang="ru-RU" sz="1300" b="1" dirty="0">
              <a:latin typeface="PT Sans" panose="020B0503020203020204" pitchFamily="34" charset="-52"/>
            </a:endParaRPr>
          </a:p>
          <a:p>
            <a:endParaRPr lang="ru-RU" sz="1300" b="1" dirty="0">
              <a:latin typeface="PT Sans" panose="020B0503020203020204" pitchFamily="34" charset="-5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</a:rPr>
              <a:t>Особое покрытие </a:t>
            </a:r>
            <a:r>
              <a:rPr lang="en-US" sz="1300" b="1" dirty="0" err="1">
                <a:latin typeface="PT Sans" panose="020B0503020203020204" pitchFamily="34" charset="-52"/>
              </a:rPr>
              <a:t>Silconert</a:t>
            </a:r>
            <a:r>
              <a:rPr lang="ru-RU" sz="1300" b="1" dirty="0">
                <a:latin typeface="PT Sans" panose="020B0503020203020204" pitchFamily="34" charset="-52"/>
              </a:rPr>
              <a:t> для обеспечения представительности отбираемых проб.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300" b="1" dirty="0">
              <a:latin typeface="PT Sans" panose="020B0503020203020204" pitchFamily="34" charset="-5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300" b="1" dirty="0">
              <a:latin typeface="PT Sans" panose="020B0503020203020204" pitchFamily="34" charset="-5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</a:rPr>
              <a:t>Сертификация по ТР ТС 004, 010, 020</a:t>
            </a:r>
          </a:p>
          <a:p>
            <a:endParaRPr lang="ru-RU" sz="1300" b="1" dirty="0">
              <a:latin typeface="PT Sans" panose="020B0503020203020204" pitchFamily="34" charset="-52"/>
            </a:endParaRPr>
          </a:p>
          <a:p>
            <a:endParaRPr lang="ru-RU" sz="1300" b="1" dirty="0">
              <a:latin typeface="PT Sans" panose="020B0503020203020204" pitchFamily="34" charset="-5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300" b="1" dirty="0">
                <a:latin typeface="PT Sans" panose="020B0503020203020204" pitchFamily="34" charset="-52"/>
              </a:rPr>
              <a:t>Сертификат взрывозащиты ТР ТС 012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07026" y="2246145"/>
            <a:ext cx="526221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PT Sans" panose="020B0503020203020204" pitchFamily="34" charset="-52"/>
              </a:rPr>
              <a:t>НПП «ГКС» занимается разработкой систем </a:t>
            </a:r>
            <a:r>
              <a:rPr lang="ru-RU" sz="1300" b="1" dirty="0" err="1">
                <a:latin typeface="PT Sans" panose="020B0503020203020204" pitchFamily="34" charset="-52"/>
              </a:rPr>
              <a:t>пробоотбора</a:t>
            </a:r>
            <a:r>
              <a:rPr lang="ru-RU" sz="1300" b="1" dirty="0">
                <a:latin typeface="PT Sans" panose="020B0503020203020204" pitchFamily="34" charset="-52"/>
              </a:rPr>
              <a:t> любой сложности и модификации для отбора газообразных и жидких проб.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47175C4-3183-4218-8FB4-FEADA4DD86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5816" y="1828651"/>
            <a:ext cx="781050" cy="4762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762" y="3343504"/>
            <a:ext cx="2343427" cy="31245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07933" y="1593605"/>
            <a:ext cx="3330886" cy="487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6500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3474720"/>
          </a:xfrm>
          <a:prstGeom prst="rect">
            <a:avLst/>
          </a:prstGeom>
          <a:solidFill>
            <a:srgbClr val="808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B31C4448-D393-913E-31CE-FB970C6BF486}"/>
              </a:ext>
            </a:extLst>
          </p:cNvPr>
          <p:cNvGrpSpPr/>
          <p:nvPr/>
        </p:nvGrpSpPr>
        <p:grpSpPr>
          <a:xfrm>
            <a:off x="9055226" y="218129"/>
            <a:ext cx="2618880" cy="717333"/>
            <a:chOff x="3842126" y="1306831"/>
            <a:chExt cx="2586810" cy="717333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B6CB6DF8-5543-E817-F4DA-1C5A165680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986279" y="1306831"/>
              <a:ext cx="442657" cy="657675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3A7FB4B-FC9F-1D89-221A-96F1E120DBD3}"/>
                </a:ext>
              </a:extLst>
            </p:cNvPr>
            <p:cNvSpPr txBox="1"/>
            <p:nvPr/>
          </p:nvSpPr>
          <p:spPr>
            <a:xfrm>
              <a:off x="3842126" y="1377833"/>
              <a:ext cx="21146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ИНЖИНИРИНГ</a:t>
              </a:r>
            </a:p>
            <a:p>
              <a:pPr algn="r"/>
              <a: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КАК ИСКУССТВО</a:t>
              </a: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000" y="180000"/>
            <a:ext cx="3036071" cy="90838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631427" y="-1"/>
            <a:ext cx="1093485" cy="1088383"/>
          </a:xfrm>
          <a:prstGeom prst="rect">
            <a:avLst/>
          </a:prstGeom>
          <a:solidFill>
            <a:srgbClr val="15384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724912" y="0"/>
            <a:ext cx="2743200" cy="2862072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103120" y="2862072"/>
            <a:ext cx="621792" cy="612648"/>
          </a:xfrm>
          <a:prstGeom prst="rect">
            <a:avLst/>
          </a:prstGeom>
          <a:solidFill>
            <a:srgbClr val="9B3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724912" y="3474720"/>
            <a:ext cx="630936" cy="612648"/>
          </a:xfrm>
          <a:prstGeom prst="rect">
            <a:avLst/>
          </a:prstGeom>
          <a:solidFill>
            <a:srgbClr val="A7A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ABC3CB-9777-8C99-C8E7-C071C633DB52}"/>
              </a:ext>
            </a:extLst>
          </p:cNvPr>
          <p:cNvSpPr txBox="1"/>
          <p:nvPr/>
        </p:nvSpPr>
        <p:spPr>
          <a:xfrm>
            <a:off x="4235116" y="4087368"/>
            <a:ext cx="7956884" cy="669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873760">
              <a:lnSpc>
                <a:spcPts val="4500"/>
              </a:lnSpc>
              <a:spcBef>
                <a:spcPts val="100"/>
              </a:spcBef>
            </a:pPr>
            <a:r>
              <a:rPr lang="ru-RU" sz="4000" b="1" spc="-5" dirty="0">
                <a:solidFill>
                  <a:srgbClr val="A7AF39"/>
                </a:solidFill>
                <a:latin typeface="PT Serif" panose="020A0603040505020204" pitchFamily="18" charset="-52"/>
                <a:cs typeface="PT Serif"/>
              </a:rPr>
              <a:t>Благодарим за внимание!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54542" y="4635762"/>
            <a:ext cx="688394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charset="0"/>
              <a:buNone/>
            </a:pPr>
            <a:r>
              <a:rPr lang="ru-RU" sz="1300" b="1" spc="-5" dirty="0">
                <a:latin typeface="PT Sans" panose="020B0503020203020204" pitchFamily="34" charset="-52"/>
              </a:rPr>
              <a:t>ул. </a:t>
            </a:r>
            <a:r>
              <a:rPr lang="ru-RU" sz="1300" b="1" spc="-5" dirty="0" err="1">
                <a:latin typeface="PT Sans" panose="020B0503020203020204" pitchFamily="34" charset="-52"/>
              </a:rPr>
              <a:t>Тази</a:t>
            </a:r>
            <a:r>
              <a:rPr lang="ru-RU" sz="1300" b="1" spc="-5" dirty="0">
                <a:latin typeface="PT Sans" panose="020B0503020203020204" pitchFamily="34" charset="-52"/>
              </a:rPr>
              <a:t> </a:t>
            </a:r>
            <a:r>
              <a:rPr lang="ru-RU" sz="1300" b="1" spc="-5" dirty="0" err="1">
                <a:latin typeface="PT Sans" panose="020B0503020203020204" pitchFamily="34" charset="-52"/>
              </a:rPr>
              <a:t>Гиззата</a:t>
            </a:r>
            <a:r>
              <a:rPr lang="ru-RU" sz="1300" b="1" spc="-5" dirty="0">
                <a:latin typeface="PT Sans" panose="020B0503020203020204" pitchFamily="34" charset="-52"/>
              </a:rPr>
              <a:t>, 3, Казань</a:t>
            </a:r>
          </a:p>
          <a:p>
            <a:pPr>
              <a:lnSpc>
                <a:spcPct val="150000"/>
              </a:lnSpc>
              <a:buFont typeface="Arial" charset="0"/>
              <a:buNone/>
            </a:pPr>
            <a:r>
              <a:rPr lang="ru-RU" sz="1300" b="1" spc="-5" dirty="0">
                <a:latin typeface="PT Sans" panose="020B0503020203020204" pitchFamily="34" charset="-52"/>
              </a:rPr>
              <a:t>Республика Татарстан, 420111, Россия</a:t>
            </a:r>
          </a:p>
          <a:p>
            <a:pPr>
              <a:lnSpc>
                <a:spcPct val="150000"/>
              </a:lnSpc>
              <a:buFont typeface="Arial" charset="0"/>
              <a:buNone/>
            </a:pPr>
            <a:r>
              <a:rPr lang="ru-RU" sz="1300" b="1" spc="-5" dirty="0">
                <a:latin typeface="PT Sans" panose="020B0503020203020204" pitchFamily="34" charset="-52"/>
              </a:rPr>
              <a:t>тел.: +7 (843) 221 70 00</a:t>
            </a:r>
          </a:p>
          <a:p>
            <a:pPr>
              <a:lnSpc>
                <a:spcPct val="150000"/>
              </a:lnSpc>
              <a:buFont typeface="Arial" charset="0"/>
              <a:buNone/>
            </a:pPr>
            <a:r>
              <a:rPr lang="ru-RU" sz="1300" b="1" spc="-5" dirty="0">
                <a:latin typeface="PT Sans" panose="020B0503020203020204" pitchFamily="34" charset="-52"/>
              </a:rPr>
              <a:t>факс: +7 (843) 221 70 01</a:t>
            </a:r>
          </a:p>
          <a:p>
            <a:pPr>
              <a:lnSpc>
                <a:spcPct val="150000"/>
              </a:lnSpc>
              <a:buFont typeface="Arial" charset="0"/>
              <a:buNone/>
            </a:pPr>
            <a:r>
              <a:rPr lang="ru-RU" sz="1200" b="1" spc="-5" dirty="0">
                <a:latin typeface="PT Sans" panose="020B0503020203020204" pitchFamily="34" charset="-52"/>
              </a:rPr>
              <a:t>mail@nppgks.com</a:t>
            </a:r>
          </a:p>
          <a:p>
            <a:pPr>
              <a:lnSpc>
                <a:spcPct val="150000"/>
              </a:lnSpc>
              <a:buFont typeface="Arial" charset="0"/>
              <a:buNone/>
            </a:pPr>
            <a:r>
              <a:rPr lang="ru-RU" sz="1200" b="1" spc="-5" dirty="0">
                <a:latin typeface="PT Sans" panose="020B0503020203020204" pitchFamily="34" charset="-52"/>
              </a:rPr>
              <a:t>nppgks.com</a:t>
            </a:r>
          </a:p>
        </p:txBody>
      </p:sp>
    </p:spTree>
    <p:extLst>
      <p:ext uri="{BB962C8B-B14F-4D97-AF65-F5344CB8AC3E}">
        <p14:creationId xmlns:p14="http://schemas.microsoft.com/office/powerpoint/2010/main" val="6546700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12429</TotalTime>
  <Words>2928</Words>
  <Application>Microsoft Office PowerPoint</Application>
  <PresentationFormat>Широкоэкранный</PresentationFormat>
  <Paragraphs>429</Paragraphs>
  <Slides>41</Slides>
  <Notes>40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50" baseType="lpstr">
      <vt:lpstr>Arial</vt:lpstr>
      <vt:lpstr>Bahnschrift SemiBold</vt:lpstr>
      <vt:lpstr>Calibri</vt:lpstr>
      <vt:lpstr>Calibri Light</vt:lpstr>
      <vt:lpstr>PT Sans</vt:lpstr>
      <vt:lpstr>PT Serif</vt:lpstr>
      <vt:lpstr>Times New Roman</vt:lpstr>
      <vt:lpstr>Office Theme</vt:lpstr>
      <vt:lpstr>Acrobat 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Saida.Safina@nppgks.com</dc:creator>
  <cp:lastModifiedBy>Наиля Юнусова</cp:lastModifiedBy>
  <cp:revision>1272</cp:revision>
  <cp:lastPrinted>2024-02-21T13:05:57Z</cp:lastPrinted>
  <dcterms:created xsi:type="dcterms:W3CDTF">2019-01-18T11:45:31Z</dcterms:created>
  <dcterms:modified xsi:type="dcterms:W3CDTF">2026-02-17T06:08:22Z</dcterms:modified>
</cp:coreProperties>
</file>